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3" r:id="rId7"/>
    <p:sldId id="265"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p:cViewPr varScale="1">
        <p:scale>
          <a:sx n="117" d="100"/>
          <a:sy n="117" d="100"/>
        </p:scale>
        <p:origin x="269" y="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1/19/2023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teleservices.education.gouv.fr/"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Réunion orientation le 19 janvier 2023 à 18h30</a:t>
            </a:r>
            <a:endParaRPr lang="fr-FR" dirty="0"/>
          </a:p>
        </p:txBody>
      </p:sp>
      <p:sp>
        <p:nvSpPr>
          <p:cNvPr id="3" name="Sous-titre 2"/>
          <p:cNvSpPr>
            <a:spLocks noGrp="1"/>
          </p:cNvSpPr>
          <p:nvPr>
            <p:ph type="subTitle" idx="1"/>
          </p:nvPr>
        </p:nvSpPr>
        <p:spPr/>
        <p:txBody>
          <a:bodyPr/>
          <a:lstStyle/>
          <a:p>
            <a:r>
              <a:rPr lang="fr-FR" dirty="0" smtClean="0"/>
              <a:t>Lycée Alcide d’Orbigny</a:t>
            </a:r>
            <a:endParaRPr lang="fr-FR" dirty="0"/>
          </a:p>
        </p:txBody>
      </p:sp>
    </p:spTree>
    <p:extLst>
      <p:ext uri="{BB962C8B-B14F-4D97-AF65-F5344CB8AC3E}">
        <p14:creationId xmlns:p14="http://schemas.microsoft.com/office/powerpoint/2010/main" val="414289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599"/>
            <a:ext cx="8596668" cy="5599611"/>
          </a:xfrm>
        </p:spPr>
        <p:txBody>
          <a:bodyPr>
            <a:normAutofit fontScale="90000"/>
          </a:bodyPr>
          <a:lstStyle/>
          <a:p>
            <a:r>
              <a:rPr lang="fr-FR" dirty="0" smtClean="0">
                <a:solidFill>
                  <a:schemeClr val="tx1"/>
                </a:solidFill>
              </a:rPr>
              <a:t>Points abordés:</a:t>
            </a:r>
            <a:br>
              <a:rPr lang="fr-FR" dirty="0" smtClean="0">
                <a:solidFill>
                  <a:schemeClr val="tx1"/>
                </a:solidFill>
              </a:rPr>
            </a:br>
            <a:r>
              <a:rPr lang="fr-FR" dirty="0" smtClean="0">
                <a:solidFill>
                  <a:schemeClr val="tx1"/>
                </a:solidFill>
              </a:rPr>
              <a:t/>
            </a:r>
            <a:br>
              <a:rPr lang="fr-FR" dirty="0" smtClean="0">
                <a:solidFill>
                  <a:schemeClr val="tx1"/>
                </a:solidFill>
              </a:rPr>
            </a:br>
            <a:r>
              <a:rPr lang="fr-FR" dirty="0" smtClean="0">
                <a:solidFill>
                  <a:schemeClr val="tx1"/>
                </a:solidFill>
              </a:rPr>
              <a:t>1 Les procédures/calendrier et les outils</a:t>
            </a:r>
            <a:br>
              <a:rPr lang="fr-FR" dirty="0" smtClean="0">
                <a:solidFill>
                  <a:schemeClr val="tx1"/>
                </a:solidFill>
              </a:rPr>
            </a:br>
            <a:r>
              <a:rPr lang="fr-FR" dirty="0" smtClean="0">
                <a:solidFill>
                  <a:schemeClr val="tx1"/>
                </a:solidFill>
              </a:rPr>
              <a:t/>
            </a:r>
            <a:br>
              <a:rPr lang="fr-FR" dirty="0" smtClean="0">
                <a:solidFill>
                  <a:schemeClr val="tx1"/>
                </a:solidFill>
              </a:rPr>
            </a:br>
            <a:r>
              <a:rPr lang="fr-FR" dirty="0" smtClean="0">
                <a:solidFill>
                  <a:schemeClr val="tx1"/>
                </a:solidFill>
              </a:rPr>
              <a:t>2 Les voies d’orientation, les différentes formations post-troisième. </a:t>
            </a:r>
            <a:r>
              <a:rPr lang="fr-FR" sz="900" dirty="0" smtClean="0">
                <a:solidFill>
                  <a:schemeClr val="tx1"/>
                </a:solidFill>
              </a:rPr>
              <a:t>Mme Michelet</a:t>
            </a:r>
            <a:r>
              <a:rPr lang="fr-FR" dirty="0" smtClean="0">
                <a:solidFill>
                  <a:schemeClr val="tx1"/>
                </a:solidFill>
              </a:rPr>
              <a:t/>
            </a:r>
            <a:br>
              <a:rPr lang="fr-FR" dirty="0" smtClean="0">
                <a:solidFill>
                  <a:schemeClr val="tx1"/>
                </a:solidFill>
              </a:rPr>
            </a:br>
            <a:r>
              <a:rPr lang="fr-FR" dirty="0" smtClean="0">
                <a:solidFill>
                  <a:schemeClr val="tx1"/>
                </a:solidFill>
              </a:rPr>
              <a:t/>
            </a:r>
            <a:br>
              <a:rPr lang="fr-FR" dirty="0" smtClean="0">
                <a:solidFill>
                  <a:schemeClr val="tx1"/>
                </a:solidFill>
              </a:rPr>
            </a:br>
            <a:r>
              <a:rPr lang="fr-FR" dirty="0" smtClean="0">
                <a:solidFill>
                  <a:schemeClr val="tx1"/>
                </a:solidFill>
              </a:rPr>
              <a:t>3 La voie professionnelle. </a:t>
            </a:r>
            <a:r>
              <a:rPr lang="fr-FR" sz="900" dirty="0" smtClean="0">
                <a:solidFill>
                  <a:schemeClr val="tx1"/>
                </a:solidFill>
              </a:rPr>
              <a:t>DDFPT Neruda</a:t>
            </a:r>
            <a:r>
              <a:rPr lang="fr-FR" dirty="0" smtClean="0">
                <a:solidFill>
                  <a:schemeClr val="tx1"/>
                </a:solidFill>
              </a:rPr>
              <a:t/>
            </a:r>
            <a:br>
              <a:rPr lang="fr-FR" dirty="0" smtClean="0">
                <a:solidFill>
                  <a:schemeClr val="tx1"/>
                </a:solidFill>
              </a:rPr>
            </a:br>
            <a:r>
              <a:rPr lang="fr-FR" dirty="0">
                <a:solidFill>
                  <a:schemeClr val="tx1"/>
                </a:solidFill>
              </a:rPr>
              <a:t/>
            </a:r>
            <a:br>
              <a:rPr lang="fr-FR" dirty="0">
                <a:solidFill>
                  <a:schemeClr val="tx1"/>
                </a:solidFill>
              </a:rPr>
            </a:br>
            <a:r>
              <a:rPr lang="fr-FR" dirty="0" smtClean="0">
                <a:solidFill>
                  <a:schemeClr val="tx1"/>
                </a:solidFill>
              </a:rPr>
              <a:t>4 La voie générale et technologique. </a:t>
            </a:r>
            <a:r>
              <a:rPr lang="fr-FR" sz="900" dirty="0" smtClean="0">
                <a:solidFill>
                  <a:schemeClr val="tx1"/>
                </a:solidFill>
              </a:rPr>
              <a:t>Direction d’Orbigny </a:t>
            </a:r>
            <a:endParaRPr lang="fr-FR" sz="900" dirty="0">
              <a:solidFill>
                <a:schemeClr val="tx1"/>
              </a:solidFill>
            </a:endParaRPr>
          </a:p>
        </p:txBody>
      </p:sp>
    </p:spTree>
    <p:extLst>
      <p:ext uri="{BB962C8B-B14F-4D97-AF65-F5344CB8AC3E}">
        <p14:creationId xmlns:p14="http://schemas.microsoft.com/office/powerpoint/2010/main" val="1310194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599"/>
            <a:ext cx="8596668" cy="5643155"/>
          </a:xfrm>
        </p:spPr>
        <p:txBody>
          <a:bodyPr>
            <a:normAutofit/>
          </a:bodyPr>
          <a:lstStyle/>
          <a:p>
            <a:r>
              <a:rPr lang="fr-FR" dirty="0" smtClean="0">
                <a:solidFill>
                  <a:schemeClr val="tx1"/>
                </a:solidFill>
              </a:rPr>
              <a:t>1 Procédures et outils :</a:t>
            </a:r>
            <a:br>
              <a:rPr lang="fr-FR" dirty="0" smtClean="0">
                <a:solidFill>
                  <a:schemeClr val="tx1"/>
                </a:solidFill>
              </a:rPr>
            </a:br>
            <a:r>
              <a:rPr lang="fr-FR" dirty="0">
                <a:solidFill>
                  <a:schemeClr val="tx1"/>
                </a:solidFill>
              </a:rPr>
              <a:t/>
            </a:r>
            <a:br>
              <a:rPr lang="fr-FR" dirty="0">
                <a:solidFill>
                  <a:schemeClr val="tx1"/>
                </a:solidFill>
              </a:rPr>
            </a:br>
            <a:r>
              <a:rPr lang="fr-FR" dirty="0" smtClean="0">
                <a:solidFill>
                  <a:schemeClr val="tx1"/>
                </a:solidFill>
              </a:rPr>
              <a:t>Éléments de précision, il convient de distinguer </a:t>
            </a:r>
            <a:r>
              <a:rPr lang="fr-FR" dirty="0"/>
              <a:t>Orientation</a:t>
            </a:r>
            <a:r>
              <a:rPr lang="fr-FR" dirty="0" smtClean="0">
                <a:solidFill>
                  <a:schemeClr val="tx1"/>
                </a:solidFill>
              </a:rPr>
              <a:t> et </a:t>
            </a:r>
            <a:r>
              <a:rPr lang="fr-FR" dirty="0" smtClean="0"/>
              <a:t>Affectation</a:t>
            </a:r>
            <a:br>
              <a:rPr lang="fr-FR" dirty="0" smtClean="0"/>
            </a:br>
            <a:r>
              <a:rPr lang="fr-FR" dirty="0" smtClean="0"/>
              <a:t/>
            </a:r>
            <a:br>
              <a:rPr lang="fr-FR" dirty="0" smtClean="0"/>
            </a:br>
            <a:r>
              <a:rPr lang="fr-FR" sz="1600" b="1" dirty="0" smtClean="0">
                <a:solidFill>
                  <a:schemeClr val="tx1"/>
                </a:solidFill>
              </a:rPr>
              <a:t>Les </a:t>
            </a:r>
            <a:r>
              <a:rPr lang="fr-FR" sz="1600" b="1" u="sng" dirty="0">
                <a:solidFill>
                  <a:schemeClr val="tx1"/>
                </a:solidFill>
              </a:rPr>
              <a:t>voies </a:t>
            </a:r>
            <a:r>
              <a:rPr lang="fr-FR" sz="1600" b="1" u="sng" dirty="0" smtClean="0">
                <a:solidFill>
                  <a:schemeClr val="tx1"/>
                </a:solidFill>
              </a:rPr>
              <a:t>d'orientation </a:t>
            </a:r>
            <a:r>
              <a:rPr lang="fr-FR" sz="1600" u="sng" dirty="0" smtClean="0">
                <a:solidFill>
                  <a:schemeClr val="tx1"/>
                </a:solidFill>
              </a:rPr>
              <a:t>: Second et troisième trimestre</a:t>
            </a:r>
            <a:r>
              <a:rPr lang="fr-FR" sz="1600" dirty="0">
                <a:solidFill>
                  <a:schemeClr val="tx1"/>
                </a:solidFill>
              </a:rPr>
              <a:t/>
            </a:r>
            <a:br>
              <a:rPr lang="fr-FR" sz="1600" dirty="0">
                <a:solidFill>
                  <a:schemeClr val="tx1"/>
                </a:solidFill>
              </a:rPr>
            </a:br>
            <a:r>
              <a:rPr lang="fr-FR" sz="1600" dirty="0">
                <a:solidFill>
                  <a:schemeClr val="tx1"/>
                </a:solidFill>
              </a:rPr>
              <a:t>la classe de seconde générale et technologique ou la classe de seconde </a:t>
            </a:r>
            <a:r>
              <a:rPr lang="fr-FR" sz="1600" dirty="0" smtClean="0">
                <a:solidFill>
                  <a:schemeClr val="tx1"/>
                </a:solidFill>
              </a:rPr>
              <a:t>«</a:t>
            </a:r>
            <a:r>
              <a:rPr lang="fr-FR" sz="1600" dirty="0">
                <a:solidFill>
                  <a:schemeClr val="tx1"/>
                </a:solidFill>
              </a:rPr>
              <a:t> sciences et technologies de l'hôtellerie et de la restauration » (STHR) ;</a:t>
            </a:r>
            <a:br>
              <a:rPr lang="fr-FR" sz="1600" dirty="0">
                <a:solidFill>
                  <a:schemeClr val="tx1"/>
                </a:solidFill>
              </a:rPr>
            </a:br>
            <a:r>
              <a:rPr lang="fr-FR" sz="1600" dirty="0">
                <a:solidFill>
                  <a:schemeClr val="tx1"/>
                </a:solidFill>
              </a:rPr>
              <a:t>la classe de seconde professionnelle, </a:t>
            </a:r>
            <a:r>
              <a:rPr lang="fr-FR" sz="1600" dirty="0" smtClean="0">
                <a:solidFill>
                  <a:schemeClr val="tx1"/>
                </a:solidFill>
              </a:rPr>
              <a:t/>
            </a:r>
            <a:br>
              <a:rPr lang="fr-FR" sz="1600" dirty="0" smtClean="0">
                <a:solidFill>
                  <a:schemeClr val="tx1"/>
                </a:solidFill>
              </a:rPr>
            </a:br>
            <a:r>
              <a:rPr lang="fr-FR" sz="1600" dirty="0" smtClean="0">
                <a:solidFill>
                  <a:schemeClr val="tx1"/>
                </a:solidFill>
              </a:rPr>
              <a:t>la </a:t>
            </a:r>
            <a:r>
              <a:rPr lang="fr-FR" sz="1600" dirty="0">
                <a:solidFill>
                  <a:schemeClr val="tx1"/>
                </a:solidFill>
              </a:rPr>
              <a:t>première année du cycle de deux ans conduisant à une spécialité de certificat d'aptitude </a:t>
            </a:r>
            <a:r>
              <a:rPr lang="fr-FR" sz="1600" dirty="0" smtClean="0">
                <a:solidFill>
                  <a:schemeClr val="tx1"/>
                </a:solidFill>
              </a:rPr>
              <a:t>professionnelle</a:t>
            </a:r>
            <a:br>
              <a:rPr lang="fr-FR" sz="1600" dirty="0" smtClean="0">
                <a:solidFill>
                  <a:schemeClr val="tx1"/>
                </a:solidFill>
              </a:rPr>
            </a:br>
            <a:r>
              <a:rPr lang="fr-FR" sz="1600" dirty="0" smtClean="0">
                <a:solidFill>
                  <a:schemeClr val="tx1"/>
                </a:solidFill>
              </a:rPr>
              <a:t/>
            </a:r>
            <a:br>
              <a:rPr lang="fr-FR" sz="1600" dirty="0" smtClean="0">
                <a:solidFill>
                  <a:schemeClr val="tx1"/>
                </a:solidFill>
              </a:rPr>
            </a:br>
            <a:r>
              <a:rPr lang="fr-FR" sz="1600" b="1" u="sng" dirty="0" smtClean="0">
                <a:solidFill>
                  <a:schemeClr val="tx1"/>
                </a:solidFill>
              </a:rPr>
              <a:t>L’affectation : </a:t>
            </a:r>
            <a:r>
              <a:rPr lang="fr-FR" sz="1600" dirty="0" smtClean="0">
                <a:solidFill>
                  <a:schemeClr val="tx1"/>
                </a:solidFill>
              </a:rPr>
              <a:t>Demande d’établissement / commune et de section / troisième trimestre</a:t>
            </a:r>
            <a:r>
              <a:rPr lang="fr-FR" dirty="0">
                <a:solidFill>
                  <a:schemeClr val="tx1"/>
                </a:solidFill>
              </a:rPr>
              <a:t/>
            </a:r>
            <a:br>
              <a:rPr lang="fr-FR" dirty="0">
                <a:solidFill>
                  <a:schemeClr val="tx1"/>
                </a:solidFill>
              </a:rPr>
            </a:br>
            <a:endParaRPr lang="fr-FR" dirty="0">
              <a:solidFill>
                <a:schemeClr val="tx1"/>
              </a:solidFill>
            </a:endParaRPr>
          </a:p>
        </p:txBody>
      </p:sp>
    </p:spTree>
    <p:extLst>
      <p:ext uri="{BB962C8B-B14F-4D97-AF65-F5344CB8AC3E}">
        <p14:creationId xmlns:p14="http://schemas.microsoft.com/office/powerpoint/2010/main" val="3314198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599"/>
            <a:ext cx="10548015" cy="5643155"/>
          </a:xfrm>
        </p:spPr>
        <p:txBody>
          <a:bodyPr>
            <a:normAutofit/>
          </a:bodyPr>
          <a:lstStyle/>
          <a:p>
            <a:pPr algn="ctr"/>
            <a:r>
              <a:rPr lang="fr-FR" dirty="0" smtClean="0">
                <a:solidFill>
                  <a:schemeClr val="tx1"/>
                </a:solidFill>
              </a:rPr>
              <a:t>Une procédure en plusieurs temps comme indiqué sur le flyer dont vous allez être destinataires:</a:t>
            </a:r>
            <a:br>
              <a:rPr lang="fr-FR" dirty="0" smtClean="0">
                <a:solidFill>
                  <a:schemeClr val="tx1"/>
                </a:solidFill>
              </a:rPr>
            </a:br>
            <a:r>
              <a:rPr lang="fr-FR" dirty="0" smtClean="0">
                <a:solidFill>
                  <a:schemeClr val="tx1"/>
                </a:solidFill>
              </a:rPr>
              <a:t/>
            </a:r>
            <a:br>
              <a:rPr lang="fr-FR" dirty="0" smtClean="0">
                <a:solidFill>
                  <a:schemeClr val="tx1"/>
                </a:solidFill>
              </a:rPr>
            </a:br>
            <a:r>
              <a:rPr lang="fr-FR" kern="0" dirty="0">
                <a:solidFill>
                  <a:srgbClr val="FF0000"/>
                </a:solidFill>
              </a:rPr>
              <a:t>Au second trimestre</a:t>
            </a:r>
            <a:r>
              <a:rPr lang="fr-FR" b="1" kern="0" dirty="0">
                <a:solidFill>
                  <a:schemeClr val="tx1"/>
                </a:solidFill>
                <a:latin typeface="Calibri" panose="020F0502020204030204" pitchFamily="34" charset="0"/>
                <a:cs typeface="Times New Roman" panose="02020603050405020304" pitchFamily="18" charset="0"/>
              </a:rPr>
              <a:t/>
            </a:r>
            <a:br>
              <a:rPr lang="fr-FR" b="1" kern="0" dirty="0">
                <a:solidFill>
                  <a:schemeClr val="tx1"/>
                </a:solidFill>
                <a:latin typeface="Calibri" panose="020F0502020204030204" pitchFamily="34" charset="0"/>
                <a:cs typeface="Times New Roman" panose="02020603050405020304" pitchFamily="18" charset="0"/>
              </a:rPr>
            </a:br>
            <a:r>
              <a:rPr lang="fr-FR" dirty="0">
                <a:solidFill>
                  <a:schemeClr val="tx1"/>
                </a:solidFill>
              </a:rPr>
              <a:t/>
            </a:r>
            <a:br>
              <a:rPr lang="fr-FR" dirty="0">
                <a:solidFill>
                  <a:schemeClr val="tx1"/>
                </a:solidFill>
              </a:rPr>
            </a:br>
            <a:r>
              <a:rPr lang="fr-FR" dirty="0"/>
              <a:t/>
            </a:r>
            <a:br>
              <a:rPr lang="fr-FR" dirty="0"/>
            </a:br>
            <a:endParaRPr lang="fr-FR" dirty="0">
              <a:solidFill>
                <a:schemeClr val="tx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864204484"/>
              </p:ext>
            </p:extLst>
          </p:nvPr>
        </p:nvGraphicFramePr>
        <p:xfrm>
          <a:off x="1692116" y="3082835"/>
          <a:ext cx="8200820" cy="2769325"/>
        </p:xfrm>
        <a:graphic>
          <a:graphicData uri="http://schemas.openxmlformats.org/drawingml/2006/table">
            <a:tbl>
              <a:tblPr firstRow="1" firstCol="1" bandRow="1" bandCol="1">
                <a:tableStyleId>{5C22544A-7EE6-4342-B048-85BDC9FD1C3A}</a:tableStyleId>
              </a:tblPr>
              <a:tblGrid>
                <a:gridCol w="2392930">
                  <a:extLst>
                    <a:ext uri="{9D8B030D-6E8A-4147-A177-3AD203B41FA5}">
                      <a16:colId xmlns:a16="http://schemas.microsoft.com/office/drawing/2014/main" val="1079348613"/>
                    </a:ext>
                  </a:extLst>
                </a:gridCol>
                <a:gridCol w="2392930">
                  <a:extLst>
                    <a:ext uri="{9D8B030D-6E8A-4147-A177-3AD203B41FA5}">
                      <a16:colId xmlns:a16="http://schemas.microsoft.com/office/drawing/2014/main" val="657428909"/>
                    </a:ext>
                  </a:extLst>
                </a:gridCol>
                <a:gridCol w="3414960">
                  <a:extLst>
                    <a:ext uri="{9D8B030D-6E8A-4147-A177-3AD203B41FA5}">
                      <a16:colId xmlns:a16="http://schemas.microsoft.com/office/drawing/2014/main" val="3234962057"/>
                    </a:ext>
                  </a:extLst>
                </a:gridCol>
              </a:tblGrid>
              <a:tr h="353394">
                <a:tc gridSpan="3">
                  <a:txBody>
                    <a:bodyPr/>
                    <a:lstStyle/>
                    <a:p>
                      <a:pPr algn="ctr">
                        <a:spcAft>
                          <a:spcPts val="0"/>
                        </a:spcAft>
                      </a:pPr>
                      <a:endParaRPr lang="fr-FR" sz="1400" b="1" kern="0" dirty="0">
                        <a:solidFill>
                          <a:schemeClr val="tx1"/>
                        </a:solidFill>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42009476"/>
                  </a:ext>
                </a:extLst>
              </a:tr>
              <a:tr h="806918">
                <a:tc>
                  <a:txBody>
                    <a:bodyPr/>
                    <a:lstStyle/>
                    <a:p>
                      <a:pPr algn="ctr">
                        <a:lnSpc>
                          <a:spcPct val="107000"/>
                        </a:lnSpc>
                        <a:spcAft>
                          <a:spcPts val="0"/>
                        </a:spcAft>
                      </a:pPr>
                      <a:r>
                        <a:rPr lang="fr-FR" sz="1400" dirty="0">
                          <a:solidFill>
                            <a:schemeClr val="tx1"/>
                          </a:solidFill>
                          <a:effectLst/>
                        </a:rPr>
                        <a:t>Avant le conseil </a:t>
                      </a:r>
                      <a:r>
                        <a:rPr lang="fr-FR" sz="1400" dirty="0" smtClean="0">
                          <a:solidFill>
                            <a:schemeClr val="tx1"/>
                          </a:solidFill>
                          <a:effectLst/>
                        </a:rPr>
                        <a:t>de classe</a:t>
                      </a:r>
                    </a:p>
                    <a:p>
                      <a:pPr algn="ctr">
                        <a:lnSpc>
                          <a:spcPct val="107000"/>
                        </a:lnSpc>
                        <a:spcAft>
                          <a:spcPts val="0"/>
                        </a:spcAft>
                      </a:pP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ORIENTATION</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effectLst/>
                        </a:rPr>
                        <a:t>Du </a:t>
                      </a:r>
                      <a:r>
                        <a:rPr lang="fr-FR" sz="1400" dirty="0" smtClean="0">
                          <a:effectLst/>
                        </a:rPr>
                        <a:t>24/01 </a:t>
                      </a:r>
                      <a:r>
                        <a:rPr lang="fr-FR" sz="1400" dirty="0">
                          <a:effectLst/>
                        </a:rPr>
                        <a:t>au </a:t>
                      </a:r>
                      <a:r>
                        <a:rPr lang="fr-FR" sz="1400" dirty="0" smtClean="0">
                          <a:effectLst/>
                        </a:rPr>
                        <a:t>06/03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effectLst/>
                        </a:rPr>
                        <a:t>Vous saisissez vos vœux d’orientation provisoire en les </a:t>
                      </a:r>
                      <a:r>
                        <a:rPr lang="fr-FR" sz="1400" u="sng" dirty="0">
                          <a:effectLst/>
                        </a:rPr>
                        <a:t>hiérarchisant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077963"/>
                  </a:ext>
                </a:extLst>
              </a:tr>
              <a:tr h="391946">
                <a:tc gridSpan="3">
                  <a:txBody>
                    <a:bodyPr/>
                    <a:lstStyle/>
                    <a:p>
                      <a:pPr algn="ctr">
                        <a:lnSpc>
                          <a:spcPct val="107000"/>
                        </a:lnSpc>
                        <a:spcAft>
                          <a:spcPts val="0"/>
                        </a:spcAft>
                      </a:pPr>
                      <a:r>
                        <a:rPr lang="fr-FR" sz="1400" dirty="0" smtClean="0">
                          <a:solidFill>
                            <a:schemeClr val="tx1"/>
                          </a:solidFill>
                          <a:effectLst/>
                        </a:rPr>
                        <a:t>Conseils à partir du 13 mars</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44427119"/>
                  </a:ext>
                </a:extLst>
              </a:tr>
              <a:tr h="1217067">
                <a:tc>
                  <a:txBody>
                    <a:bodyPr/>
                    <a:lstStyle/>
                    <a:p>
                      <a:pPr algn="ctr">
                        <a:lnSpc>
                          <a:spcPct val="107000"/>
                        </a:lnSpc>
                        <a:spcAft>
                          <a:spcPts val="0"/>
                        </a:spcAft>
                      </a:pPr>
                      <a:r>
                        <a:rPr lang="fr-FR" sz="1400" dirty="0">
                          <a:solidFill>
                            <a:schemeClr val="tx1"/>
                          </a:solidFill>
                          <a:effectLst/>
                        </a:rPr>
                        <a:t>Après le conseil de classe –</a:t>
                      </a:r>
                    </a:p>
                    <a:p>
                      <a:pPr algn="ctr">
                        <a:lnSpc>
                          <a:spcPct val="107000"/>
                        </a:lnSpc>
                        <a:spcAft>
                          <a:spcPts val="0"/>
                        </a:spcAft>
                      </a:pPr>
                      <a:r>
                        <a:rPr lang="fr-FR" sz="1400" dirty="0" smtClean="0">
                          <a:solidFill>
                            <a:schemeClr val="tx1"/>
                          </a:solidFill>
                          <a:effectLst/>
                          <a:latin typeface="+mn-lt"/>
                          <a:ea typeface="+mn-ea"/>
                          <a:cs typeface="+mn-cs"/>
                        </a:rPr>
                        <a:t>ORIENTATION</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effectLst/>
                        </a:rPr>
                        <a:t>Du </a:t>
                      </a:r>
                      <a:r>
                        <a:rPr lang="fr-FR" sz="1400" dirty="0" smtClean="0">
                          <a:effectLst/>
                        </a:rPr>
                        <a:t>20/03 </a:t>
                      </a:r>
                      <a:r>
                        <a:rPr lang="fr-FR" sz="1400" dirty="0">
                          <a:effectLst/>
                        </a:rPr>
                        <a:t>au </a:t>
                      </a:r>
                      <a:r>
                        <a:rPr lang="fr-FR" sz="1400" dirty="0" smtClean="0">
                          <a:effectLst/>
                        </a:rPr>
                        <a:t>31/03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effectLst/>
                        </a:rPr>
                        <a:t>Vous prenez connaissance et validez la prise de connaissance de l’avis provisoire du conseil de classe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07344"/>
                  </a:ext>
                </a:extLst>
              </a:tr>
            </a:tbl>
          </a:graphicData>
        </a:graphic>
      </p:graphicFrame>
    </p:spTree>
    <p:extLst>
      <p:ext uri="{BB962C8B-B14F-4D97-AF65-F5344CB8AC3E}">
        <p14:creationId xmlns:p14="http://schemas.microsoft.com/office/powerpoint/2010/main" val="1307182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599"/>
            <a:ext cx="10835397" cy="5921830"/>
          </a:xfrm>
        </p:spPr>
        <p:txBody>
          <a:bodyPr>
            <a:normAutofit/>
          </a:bodyPr>
          <a:lstStyle/>
          <a:p>
            <a:pPr algn="ctr"/>
            <a:r>
              <a:rPr lang="fr-FR" dirty="0" smtClean="0">
                <a:solidFill>
                  <a:schemeClr val="tx1"/>
                </a:solidFill>
              </a:rPr>
              <a:t>Une procédure en plusieurs temps….:</a:t>
            </a:r>
            <a:br>
              <a:rPr lang="fr-FR" dirty="0" smtClean="0">
                <a:solidFill>
                  <a:schemeClr val="tx1"/>
                </a:solidFill>
              </a:rPr>
            </a:br>
            <a:r>
              <a:rPr lang="fr-FR" dirty="0" smtClean="0">
                <a:solidFill>
                  <a:srgbClr val="FF0000"/>
                </a:solidFill>
              </a:rPr>
              <a:t/>
            </a:r>
            <a:br>
              <a:rPr lang="fr-FR" dirty="0" smtClean="0">
                <a:solidFill>
                  <a:srgbClr val="FF0000"/>
                </a:solidFill>
              </a:rPr>
            </a:br>
            <a:r>
              <a:rPr lang="fr-FR" kern="0" dirty="0" smtClean="0">
                <a:solidFill>
                  <a:srgbClr val="FF0000"/>
                </a:solidFill>
              </a:rPr>
              <a:t>Au </a:t>
            </a:r>
            <a:r>
              <a:rPr lang="fr-FR" kern="0" dirty="0">
                <a:solidFill>
                  <a:srgbClr val="FF0000"/>
                </a:solidFill>
              </a:rPr>
              <a:t>troisième trimestre</a:t>
            </a:r>
            <a:r>
              <a:rPr lang="fr-FR" b="1" kern="0" dirty="0">
                <a:solidFill>
                  <a:schemeClr val="tx1"/>
                </a:solidFill>
                <a:latin typeface="Calibri" panose="020F0502020204030204" pitchFamily="34" charset="0"/>
                <a:cs typeface="Times New Roman" panose="02020603050405020304" pitchFamily="18" charset="0"/>
              </a:rPr>
              <a:t/>
            </a:r>
            <a:br>
              <a:rPr lang="fr-FR" b="1" kern="0" dirty="0">
                <a:solidFill>
                  <a:schemeClr val="tx1"/>
                </a:solidFill>
                <a:latin typeface="Calibri" panose="020F0502020204030204" pitchFamily="34" charset="0"/>
                <a:cs typeface="Times New Roman" panose="02020603050405020304" pitchFamily="18" charset="0"/>
              </a:rPr>
            </a:br>
            <a:r>
              <a:rPr lang="fr-FR" dirty="0">
                <a:solidFill>
                  <a:schemeClr val="tx1"/>
                </a:solidFill>
              </a:rPr>
              <a:t/>
            </a:r>
            <a:br>
              <a:rPr lang="fr-FR" dirty="0">
                <a:solidFill>
                  <a:schemeClr val="tx1"/>
                </a:solidFill>
              </a:rPr>
            </a:br>
            <a:r>
              <a:rPr lang="fr-FR" dirty="0"/>
              <a:t/>
            </a:r>
            <a:br>
              <a:rPr lang="fr-FR" dirty="0"/>
            </a:br>
            <a:endParaRPr lang="fr-FR" dirty="0">
              <a:solidFill>
                <a:schemeClr val="tx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566131594"/>
              </p:ext>
            </p:extLst>
          </p:nvPr>
        </p:nvGraphicFramePr>
        <p:xfrm>
          <a:off x="1692116" y="2656115"/>
          <a:ext cx="6567805" cy="2995750"/>
        </p:xfrm>
        <a:graphic>
          <a:graphicData uri="http://schemas.openxmlformats.org/drawingml/2006/table">
            <a:tbl>
              <a:tblPr firstRow="1" firstCol="1" bandRow="1" bandCol="1">
                <a:tableStyleId>{5C22544A-7EE6-4342-B048-85BDC9FD1C3A}</a:tableStyleId>
              </a:tblPr>
              <a:tblGrid>
                <a:gridCol w="1916430">
                  <a:extLst>
                    <a:ext uri="{9D8B030D-6E8A-4147-A177-3AD203B41FA5}">
                      <a16:colId xmlns:a16="http://schemas.microsoft.com/office/drawing/2014/main" val="1079348613"/>
                    </a:ext>
                  </a:extLst>
                </a:gridCol>
                <a:gridCol w="1916430">
                  <a:extLst>
                    <a:ext uri="{9D8B030D-6E8A-4147-A177-3AD203B41FA5}">
                      <a16:colId xmlns:a16="http://schemas.microsoft.com/office/drawing/2014/main" val="657428909"/>
                    </a:ext>
                  </a:extLst>
                </a:gridCol>
                <a:gridCol w="2734945">
                  <a:extLst>
                    <a:ext uri="{9D8B030D-6E8A-4147-A177-3AD203B41FA5}">
                      <a16:colId xmlns:a16="http://schemas.microsoft.com/office/drawing/2014/main" val="3234962057"/>
                    </a:ext>
                  </a:extLst>
                </a:gridCol>
              </a:tblGrid>
              <a:tr h="382288">
                <a:tc gridSpan="3">
                  <a:txBody>
                    <a:bodyPr/>
                    <a:lstStyle/>
                    <a:p>
                      <a:pPr algn="ctr">
                        <a:spcAft>
                          <a:spcPts val="0"/>
                        </a:spcAft>
                      </a:pPr>
                      <a:r>
                        <a:rPr lang="fr-FR" sz="1600" kern="0" dirty="0">
                          <a:solidFill>
                            <a:schemeClr val="tx1"/>
                          </a:solidFill>
                          <a:effectLst/>
                        </a:rPr>
                        <a:t>Au second trimestre</a:t>
                      </a:r>
                      <a:endParaRPr lang="fr-FR" sz="1600" b="1" kern="0" dirty="0">
                        <a:solidFill>
                          <a:schemeClr val="tx1"/>
                        </a:solidFill>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42009476"/>
                  </a:ext>
                </a:extLst>
              </a:tr>
              <a:tr h="872892">
                <a:tc>
                  <a:txBody>
                    <a:bodyPr/>
                    <a:lstStyle/>
                    <a:p>
                      <a:pPr algn="ctr">
                        <a:lnSpc>
                          <a:spcPct val="107000"/>
                        </a:lnSpc>
                        <a:spcAft>
                          <a:spcPts val="0"/>
                        </a:spcAft>
                      </a:pPr>
                      <a:r>
                        <a:rPr lang="fr-FR" sz="1200" dirty="0">
                          <a:effectLst/>
                        </a:rPr>
                        <a:t>Avant le conseil </a:t>
                      </a:r>
                      <a:r>
                        <a:rPr lang="fr-FR" sz="1200" dirty="0" smtClean="0">
                          <a:effectLst/>
                        </a:rPr>
                        <a:t>de classe</a:t>
                      </a:r>
                    </a:p>
                    <a:p>
                      <a:pPr algn="ctr">
                        <a:lnSpc>
                          <a:spcPct val="107000"/>
                        </a:lnSpc>
                        <a:spcAft>
                          <a:spcPts val="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ORIENTATION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dirty="0">
                          <a:effectLst/>
                        </a:rPr>
                        <a:t>Du </a:t>
                      </a:r>
                      <a:r>
                        <a:rPr lang="fr-FR" sz="1200" dirty="0" smtClean="0">
                          <a:effectLst/>
                        </a:rPr>
                        <a:t>18/01 </a:t>
                      </a:r>
                      <a:r>
                        <a:rPr lang="fr-FR" sz="1200" dirty="0">
                          <a:effectLst/>
                        </a:rPr>
                        <a:t>au </a:t>
                      </a:r>
                      <a:r>
                        <a:rPr lang="fr-FR" sz="1200" dirty="0" smtClean="0">
                          <a:effectLst/>
                        </a:rPr>
                        <a:t>01/03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a:effectLst/>
                        </a:rPr>
                        <a:t>Vous saisissez vos vœux d’orientation provisoire en les </a:t>
                      </a:r>
                      <a:r>
                        <a:rPr lang="fr-FR" sz="1200" u="sng">
                          <a:effectLst/>
                        </a:rPr>
                        <a:t>hiérarchisant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077963"/>
                  </a:ext>
                </a:extLst>
              </a:tr>
              <a:tr h="423993">
                <a:tc gridSpan="3">
                  <a:txBody>
                    <a:bodyPr/>
                    <a:lstStyle/>
                    <a:p>
                      <a:pPr algn="ctr">
                        <a:lnSpc>
                          <a:spcPct val="107000"/>
                        </a:lnSpc>
                        <a:spcAft>
                          <a:spcPts val="0"/>
                        </a:spcAft>
                      </a:pPr>
                      <a:r>
                        <a:rPr lang="fr-FR" sz="1200" dirty="0" smtClean="0">
                          <a:effectLst/>
                        </a:rPr>
                        <a:t>A partir du 07 mars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44427119"/>
                  </a:ext>
                </a:extLst>
              </a:tr>
              <a:tr h="1316577">
                <a:tc>
                  <a:txBody>
                    <a:bodyPr/>
                    <a:lstStyle/>
                    <a:p>
                      <a:pPr algn="ctr">
                        <a:lnSpc>
                          <a:spcPct val="107000"/>
                        </a:lnSpc>
                        <a:spcAft>
                          <a:spcPts val="0"/>
                        </a:spcAft>
                      </a:pPr>
                      <a:r>
                        <a:rPr lang="fr-FR" sz="1200" dirty="0">
                          <a:effectLst/>
                        </a:rPr>
                        <a:t>Après le conseil de classe –</a:t>
                      </a:r>
                      <a:endParaRPr lang="fr-FR" sz="1100" dirty="0">
                        <a:effectLst/>
                      </a:endParaRPr>
                    </a:p>
                    <a:p>
                      <a:pPr algn="ctr">
                        <a:lnSpc>
                          <a:spcPct val="107000"/>
                        </a:lnSpc>
                        <a:spcAft>
                          <a:spcPts val="0"/>
                        </a:spcAft>
                      </a:pPr>
                      <a:r>
                        <a:rPr lang="fr-FR" sz="1200" dirty="0" smtClean="0">
                          <a:effectLst/>
                          <a:latin typeface="+mn-lt"/>
                          <a:ea typeface="+mn-ea"/>
                          <a:cs typeface="+mn-cs"/>
                        </a:rPr>
                        <a:t>ORIENTATION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dirty="0">
                          <a:effectLst/>
                        </a:rPr>
                        <a:t>Du </a:t>
                      </a:r>
                      <a:r>
                        <a:rPr lang="fr-FR" sz="1200" dirty="0" smtClean="0">
                          <a:effectLst/>
                        </a:rPr>
                        <a:t>13/03 </a:t>
                      </a:r>
                      <a:r>
                        <a:rPr lang="fr-FR" sz="1200" dirty="0">
                          <a:effectLst/>
                        </a:rPr>
                        <a:t>au </a:t>
                      </a:r>
                      <a:r>
                        <a:rPr lang="fr-FR" sz="1200" dirty="0" smtClean="0">
                          <a:effectLst/>
                        </a:rPr>
                        <a:t>31/03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dirty="0">
                          <a:effectLst/>
                        </a:rPr>
                        <a:t>Vous prenez connaissance et validez la prise de connaissance de l’avis provisoire du conseil de classe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07344"/>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165655214"/>
              </p:ext>
            </p:extLst>
          </p:nvPr>
        </p:nvGraphicFramePr>
        <p:xfrm>
          <a:off x="1692116" y="2549684"/>
          <a:ext cx="8435953" cy="3804339"/>
        </p:xfrm>
        <a:graphic>
          <a:graphicData uri="http://schemas.openxmlformats.org/drawingml/2006/table">
            <a:tbl>
              <a:tblPr firstRow="1" firstCol="1" bandRow="1" bandCol="1">
                <a:tableStyleId>{5C22544A-7EE6-4342-B048-85BDC9FD1C3A}</a:tableStyleId>
              </a:tblPr>
              <a:tblGrid>
                <a:gridCol w="2461540">
                  <a:extLst>
                    <a:ext uri="{9D8B030D-6E8A-4147-A177-3AD203B41FA5}">
                      <a16:colId xmlns:a16="http://schemas.microsoft.com/office/drawing/2014/main" val="1237537939"/>
                    </a:ext>
                  </a:extLst>
                </a:gridCol>
                <a:gridCol w="2461540">
                  <a:extLst>
                    <a:ext uri="{9D8B030D-6E8A-4147-A177-3AD203B41FA5}">
                      <a16:colId xmlns:a16="http://schemas.microsoft.com/office/drawing/2014/main" val="346410598"/>
                    </a:ext>
                  </a:extLst>
                </a:gridCol>
                <a:gridCol w="3512873">
                  <a:extLst>
                    <a:ext uri="{9D8B030D-6E8A-4147-A177-3AD203B41FA5}">
                      <a16:colId xmlns:a16="http://schemas.microsoft.com/office/drawing/2014/main" val="2781792572"/>
                    </a:ext>
                  </a:extLst>
                </a:gridCol>
              </a:tblGrid>
              <a:tr h="358979">
                <a:tc gridSpan="3">
                  <a:txBody>
                    <a:bodyPr/>
                    <a:lstStyle/>
                    <a:p>
                      <a:pPr algn="ctr">
                        <a:spcAft>
                          <a:spcPts val="0"/>
                        </a:spcAft>
                      </a:pPr>
                      <a:endParaRPr lang="fr-FR" sz="1400" b="1" kern="0" dirty="0">
                        <a:solidFill>
                          <a:schemeClr val="tx1"/>
                        </a:solidFill>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32807066"/>
                  </a:ext>
                </a:extLst>
              </a:tr>
              <a:tr h="689072">
                <a:tc>
                  <a:txBody>
                    <a:bodyPr/>
                    <a:lstStyle/>
                    <a:p>
                      <a:pPr algn="ctr">
                        <a:lnSpc>
                          <a:spcPct val="107000"/>
                        </a:lnSpc>
                        <a:spcAft>
                          <a:spcPts val="0"/>
                        </a:spcAft>
                      </a:pPr>
                      <a:r>
                        <a:rPr lang="fr-FR" sz="1400" dirty="0">
                          <a:effectLst/>
                        </a:rPr>
                        <a:t>Avant le conseil de classe - </a:t>
                      </a:r>
                      <a:r>
                        <a:rPr lang="fr-FR" sz="1400" dirty="0" smtClean="0">
                          <a:solidFill>
                            <a:schemeClr val="bg2">
                              <a:lumMod val="10000"/>
                            </a:schemeClr>
                          </a:solidFill>
                          <a:effectLst/>
                        </a:rPr>
                        <a:t>ORIENTATION</a:t>
                      </a:r>
                      <a:endParaRPr lang="fr-FR" sz="1400" dirty="0">
                        <a:solidFill>
                          <a:schemeClr val="bg2">
                            <a:lumMod val="10000"/>
                          </a:schemeClr>
                        </a:solidFill>
                        <a:effectLst/>
                      </a:endParaRPr>
                    </a:p>
                    <a:p>
                      <a:pPr algn="ctr">
                        <a:lnSpc>
                          <a:spcPct val="107000"/>
                        </a:lnSpc>
                        <a:spcAft>
                          <a:spcPts val="0"/>
                        </a:spcAft>
                      </a:pPr>
                      <a:r>
                        <a:rPr lang="fr-FR" sz="14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effectLst/>
                        </a:rPr>
                        <a:t>Du </a:t>
                      </a:r>
                      <a:r>
                        <a:rPr lang="fr-FR" sz="1400" dirty="0" smtClean="0">
                          <a:effectLst/>
                        </a:rPr>
                        <a:t>14/04 </a:t>
                      </a:r>
                      <a:r>
                        <a:rPr lang="fr-FR" sz="1400" dirty="0">
                          <a:effectLst/>
                        </a:rPr>
                        <a:t>au </a:t>
                      </a:r>
                      <a:r>
                        <a:rPr lang="fr-FR" sz="1400" dirty="0" smtClean="0">
                          <a:effectLst/>
                        </a:rPr>
                        <a:t>22/05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effectLst/>
                        </a:rPr>
                        <a:t>Vous saisissez vos vœux d’orientation définitifs en les hiérarchisant.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8074522"/>
                  </a:ext>
                </a:extLst>
              </a:tr>
              <a:tr h="689072">
                <a:tc>
                  <a:txBody>
                    <a:bodyPr/>
                    <a:lstStyle/>
                    <a:p>
                      <a:pPr algn="ctr">
                        <a:lnSpc>
                          <a:spcPct val="107000"/>
                        </a:lnSpc>
                        <a:spcAft>
                          <a:spcPts val="0"/>
                        </a:spcAft>
                      </a:pPr>
                      <a:r>
                        <a:rPr lang="fr-FR" sz="1400" dirty="0">
                          <a:solidFill>
                            <a:schemeClr val="accent1">
                              <a:lumMod val="50000"/>
                            </a:schemeClr>
                          </a:solidFill>
                          <a:effectLst/>
                        </a:rPr>
                        <a:t>Avant le conseil de classe - </a:t>
                      </a:r>
                      <a:r>
                        <a:rPr lang="fr-FR" sz="1400" dirty="0" smtClean="0">
                          <a:solidFill>
                            <a:schemeClr val="accent1">
                              <a:lumMod val="50000"/>
                            </a:schemeClr>
                          </a:solidFill>
                          <a:effectLst/>
                        </a:rPr>
                        <a:t>AFFECTATION</a:t>
                      </a:r>
                      <a:endParaRPr lang="fr-FR"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solidFill>
                            <a:schemeClr val="accent1">
                              <a:lumMod val="50000"/>
                            </a:schemeClr>
                          </a:solidFill>
                          <a:effectLst/>
                        </a:rPr>
                        <a:t>Dates fixées ultérieurement au niveau national (fin avril)</a:t>
                      </a:r>
                      <a:endParaRPr lang="fr-FR"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solidFill>
                            <a:schemeClr val="accent1">
                              <a:lumMod val="50000"/>
                            </a:schemeClr>
                          </a:solidFill>
                          <a:effectLst/>
                        </a:rPr>
                        <a:t>Consultation de l’offre de formation post-3</a:t>
                      </a:r>
                      <a:r>
                        <a:rPr lang="fr-FR" sz="1400" baseline="30000" dirty="0">
                          <a:solidFill>
                            <a:schemeClr val="accent1">
                              <a:lumMod val="50000"/>
                            </a:schemeClr>
                          </a:solidFill>
                          <a:effectLst/>
                        </a:rPr>
                        <a:t>ème</a:t>
                      </a:r>
                      <a:r>
                        <a:rPr lang="fr-FR" sz="1400" dirty="0">
                          <a:solidFill>
                            <a:schemeClr val="accent1">
                              <a:lumMod val="50000"/>
                            </a:schemeClr>
                          </a:solidFill>
                          <a:effectLst/>
                        </a:rPr>
                        <a:t> et début de la saisie des vœux d’affectation</a:t>
                      </a:r>
                      <a:endParaRPr lang="fr-FR"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635832"/>
                  </a:ext>
                </a:extLst>
              </a:tr>
              <a:tr h="229691">
                <a:tc gridSpan="3">
                  <a:txBody>
                    <a:bodyPr/>
                    <a:lstStyle/>
                    <a:p>
                      <a:pPr algn="ctr">
                        <a:lnSpc>
                          <a:spcPct val="107000"/>
                        </a:lnSpc>
                        <a:spcAft>
                          <a:spcPts val="0"/>
                        </a:spcAft>
                      </a:pPr>
                      <a:r>
                        <a:rPr lang="fr-FR" sz="1400" dirty="0">
                          <a:solidFill>
                            <a:schemeClr val="tx1"/>
                          </a:solidFill>
                          <a:effectLst/>
                        </a:rPr>
                        <a:t>Conseil de classe </a:t>
                      </a:r>
                      <a:r>
                        <a:rPr lang="fr-FR" sz="1400" dirty="0" smtClean="0">
                          <a:solidFill>
                            <a:schemeClr val="tx1"/>
                          </a:solidFill>
                          <a:effectLst/>
                        </a:rPr>
                        <a:t>à</a:t>
                      </a:r>
                      <a:r>
                        <a:rPr lang="fr-FR" sz="1400" baseline="0" dirty="0" smtClean="0">
                          <a:solidFill>
                            <a:schemeClr val="tx1"/>
                          </a:solidFill>
                          <a:effectLst/>
                        </a:rPr>
                        <a:t> partir du 25/05</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45955745"/>
                  </a:ext>
                </a:extLst>
              </a:tr>
              <a:tr h="1148453">
                <a:tc>
                  <a:txBody>
                    <a:bodyPr/>
                    <a:lstStyle/>
                    <a:p>
                      <a:pPr algn="ctr">
                        <a:lnSpc>
                          <a:spcPct val="107000"/>
                        </a:lnSpc>
                        <a:spcAft>
                          <a:spcPts val="0"/>
                        </a:spcAft>
                      </a:pPr>
                      <a:r>
                        <a:rPr lang="fr-FR" sz="1400" dirty="0">
                          <a:effectLst/>
                        </a:rPr>
                        <a:t>Après le conseil de classe – </a:t>
                      </a:r>
                    </a:p>
                    <a:p>
                      <a:pPr algn="ctr">
                        <a:lnSpc>
                          <a:spcPct val="107000"/>
                        </a:lnSpc>
                        <a:spcAft>
                          <a:spcPts val="0"/>
                        </a:spcAft>
                      </a:pPr>
                      <a:r>
                        <a:rPr lang="fr-FR" sz="1400" dirty="0" smtClean="0">
                          <a:solidFill>
                            <a:schemeClr val="bg2">
                              <a:lumMod val="10000"/>
                            </a:schemeClr>
                          </a:solidFill>
                          <a:effectLst/>
                        </a:rPr>
                        <a:t>ORIENTATION</a:t>
                      </a:r>
                      <a:endParaRPr lang="fr-FR"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effectLst/>
                        </a:rPr>
                        <a:t>Début juin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effectLst/>
                        </a:rPr>
                        <a:t>Vous prenez connaissance et validez la prise de connaissance de l’avis du conseil de classe</a:t>
                      </a:r>
                      <a:r>
                        <a:rPr lang="fr-FR" sz="1400" u="sng" dirty="0">
                          <a:effectLst/>
                        </a:rPr>
                        <a:t>. En cas de désaccord vous prenez rendez-vous avec la direction du collège. </a:t>
                      </a:r>
                      <a:endParaRPr lang="fr-FR" sz="14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7234031"/>
                  </a:ext>
                </a:extLst>
              </a:tr>
              <a:tr h="689072">
                <a:tc>
                  <a:txBody>
                    <a:bodyPr/>
                    <a:lstStyle/>
                    <a:p>
                      <a:pPr algn="ctr">
                        <a:lnSpc>
                          <a:spcPct val="107000"/>
                        </a:lnSpc>
                        <a:spcAft>
                          <a:spcPts val="0"/>
                        </a:spcAft>
                      </a:pPr>
                      <a:r>
                        <a:rPr lang="fr-FR" sz="1400" dirty="0">
                          <a:solidFill>
                            <a:schemeClr val="accent1">
                              <a:lumMod val="50000"/>
                            </a:schemeClr>
                          </a:solidFill>
                          <a:effectLst/>
                        </a:rPr>
                        <a:t>Après le conseil de classe </a:t>
                      </a:r>
                      <a:r>
                        <a:rPr lang="fr-FR" sz="1400" dirty="0" smtClean="0">
                          <a:solidFill>
                            <a:schemeClr val="accent1">
                              <a:lumMod val="50000"/>
                            </a:schemeClr>
                          </a:solidFill>
                          <a:effectLst/>
                        </a:rPr>
                        <a:t>-AFFECTATION</a:t>
                      </a:r>
                      <a:endParaRPr lang="fr-FR"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solidFill>
                            <a:schemeClr val="accent1">
                              <a:lumMod val="50000"/>
                            </a:schemeClr>
                          </a:solidFill>
                          <a:effectLst/>
                        </a:rPr>
                        <a:t>Début juin</a:t>
                      </a:r>
                      <a:endParaRPr lang="fr-FR"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solidFill>
                            <a:schemeClr val="accent1">
                              <a:lumMod val="50000"/>
                            </a:schemeClr>
                          </a:solidFill>
                          <a:effectLst/>
                        </a:rPr>
                        <a:t>Fin de la saisie des vœux d’affectation (début juin).</a:t>
                      </a:r>
                    </a:p>
                    <a:p>
                      <a:pPr algn="ctr">
                        <a:lnSpc>
                          <a:spcPct val="107000"/>
                        </a:lnSpc>
                        <a:spcAft>
                          <a:spcPts val="0"/>
                        </a:spcAft>
                      </a:pPr>
                      <a:r>
                        <a:rPr lang="fr-FR" sz="1400" dirty="0">
                          <a:solidFill>
                            <a:schemeClr val="accent1">
                              <a:lumMod val="50000"/>
                            </a:schemeClr>
                          </a:solidFill>
                          <a:effectLst/>
                        </a:rPr>
                        <a:t>Résultats de l’affectation (fin juin)</a:t>
                      </a:r>
                      <a:endParaRPr lang="fr-FR"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7809759"/>
                  </a:ext>
                </a:extLst>
              </a:tr>
            </a:tbl>
          </a:graphicData>
        </a:graphic>
      </p:graphicFrame>
    </p:spTree>
    <p:extLst>
      <p:ext uri="{BB962C8B-B14F-4D97-AF65-F5344CB8AC3E}">
        <p14:creationId xmlns:p14="http://schemas.microsoft.com/office/powerpoint/2010/main" val="1484387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96686"/>
          </a:xfrm>
        </p:spPr>
        <p:txBody>
          <a:bodyPr>
            <a:normAutofit fontScale="90000"/>
          </a:bodyPr>
          <a:lstStyle/>
          <a:p>
            <a:r>
              <a:rPr lang="fr-FR" dirty="0" smtClean="0">
                <a:solidFill>
                  <a:schemeClr val="tx1"/>
                </a:solidFill>
              </a:rPr>
              <a:t>Quelques points à souligner</a:t>
            </a:r>
            <a:br>
              <a:rPr lang="fr-FR" dirty="0" smtClean="0">
                <a:solidFill>
                  <a:schemeClr val="tx1"/>
                </a:solidFill>
              </a:rPr>
            </a:br>
            <a:r>
              <a:rPr lang="fr-FR" dirty="0" smtClean="0">
                <a:solidFill>
                  <a:schemeClr val="tx1"/>
                </a:solidFill>
              </a:rPr>
              <a:t/>
            </a:r>
            <a:br>
              <a:rPr lang="fr-FR" dirty="0" smtClean="0">
                <a:solidFill>
                  <a:schemeClr val="tx1"/>
                </a:solidFill>
              </a:rPr>
            </a:br>
            <a:r>
              <a:rPr lang="fr-FR" sz="1300" b="1" dirty="0">
                <a:solidFill>
                  <a:schemeClr val="tx1"/>
                </a:solidFill>
              </a:rPr>
              <a:t>La phase d’affectation ne sera engagée qu’à partir du début du troisième trimestre, il est néanmoins important d’être attentif aux points suivants </a:t>
            </a:r>
            <a:r>
              <a:rPr lang="fr-FR" sz="1300" b="1" dirty="0" smtClean="0">
                <a:solidFill>
                  <a:schemeClr val="tx1"/>
                </a:solidFill>
              </a:rPr>
              <a:t>et de les anticiper:</a:t>
            </a:r>
            <a:br>
              <a:rPr lang="fr-FR" sz="1300" b="1" dirty="0" smtClean="0">
                <a:solidFill>
                  <a:schemeClr val="tx1"/>
                </a:solidFill>
              </a:rPr>
            </a:br>
            <a:r>
              <a:rPr lang="fr-FR" sz="1300" b="1" dirty="0">
                <a:solidFill>
                  <a:schemeClr val="tx1"/>
                </a:solidFill>
              </a:rPr>
              <a:t/>
            </a:r>
            <a:br>
              <a:rPr lang="fr-FR" sz="1300" b="1" dirty="0">
                <a:solidFill>
                  <a:schemeClr val="tx1"/>
                </a:solidFill>
              </a:rPr>
            </a:br>
            <a:r>
              <a:rPr lang="fr-FR" sz="1300" b="1" dirty="0">
                <a:solidFill>
                  <a:schemeClr val="tx1"/>
                </a:solidFill>
              </a:rPr>
              <a:t>- Pour les vœux vers </a:t>
            </a:r>
            <a:r>
              <a:rPr lang="fr-FR" sz="1300" b="1" u="sng" dirty="0">
                <a:solidFill>
                  <a:schemeClr val="tx1"/>
                </a:solidFill>
              </a:rPr>
              <a:t>l’enseignement privé général ou professionnel,</a:t>
            </a:r>
            <a:r>
              <a:rPr lang="fr-FR" sz="1300" b="1" dirty="0">
                <a:solidFill>
                  <a:schemeClr val="tx1"/>
                </a:solidFill>
              </a:rPr>
              <a:t> il est indispensable de prendre contact au préalable avec l’établissement privé. </a:t>
            </a:r>
            <a:r>
              <a:rPr lang="fr-FR" sz="1300" b="1" dirty="0" smtClean="0">
                <a:solidFill>
                  <a:schemeClr val="tx1"/>
                </a:solidFill>
              </a:rPr>
              <a:t>Généralement au second trimestre ou lors des portes ouvertes La </a:t>
            </a:r>
            <a:r>
              <a:rPr lang="fr-FR" sz="1300" b="1" dirty="0">
                <a:solidFill>
                  <a:schemeClr val="tx1"/>
                </a:solidFill>
              </a:rPr>
              <a:t>saisie des vœux sera obligatoire. Si vous n’avez pas de confirmation de la part de l’établissement, formulez un vœu vers l’enseignement public.</a:t>
            </a:r>
            <a:br>
              <a:rPr lang="fr-FR" sz="1300" b="1" dirty="0">
                <a:solidFill>
                  <a:schemeClr val="tx1"/>
                </a:solidFill>
              </a:rPr>
            </a:br>
            <a:r>
              <a:rPr lang="fr-FR" sz="1300" b="1" dirty="0">
                <a:solidFill>
                  <a:schemeClr val="tx1"/>
                </a:solidFill>
              </a:rPr>
              <a:t> </a:t>
            </a:r>
            <a:br>
              <a:rPr lang="fr-FR" sz="1300" b="1" dirty="0">
                <a:solidFill>
                  <a:schemeClr val="tx1"/>
                </a:solidFill>
              </a:rPr>
            </a:br>
            <a:r>
              <a:rPr lang="fr-FR" sz="1300" b="1" dirty="0">
                <a:solidFill>
                  <a:schemeClr val="tx1"/>
                </a:solidFill>
              </a:rPr>
              <a:t>- Pour </a:t>
            </a:r>
            <a:r>
              <a:rPr lang="fr-FR" sz="1300" b="1" u="sng" dirty="0">
                <a:solidFill>
                  <a:schemeClr val="tx1"/>
                </a:solidFill>
              </a:rPr>
              <a:t>l’apprentissage</a:t>
            </a:r>
            <a:r>
              <a:rPr lang="fr-FR" sz="1300" b="1" dirty="0">
                <a:solidFill>
                  <a:schemeClr val="tx1"/>
                </a:solidFill>
              </a:rPr>
              <a:t>, la saisie des vœux sera obligatoire, il est prudent de formaliser un vœu de secours vers un lycée professionnel public ou privé dans l’hypothèse, par exemple, d’une défection de l’employeur éventuel.</a:t>
            </a:r>
            <a:br>
              <a:rPr lang="fr-FR" sz="1300" b="1" dirty="0">
                <a:solidFill>
                  <a:schemeClr val="tx1"/>
                </a:solidFill>
              </a:rPr>
            </a:br>
            <a:r>
              <a:rPr lang="fr-FR" sz="1300" b="1" dirty="0">
                <a:solidFill>
                  <a:schemeClr val="tx1"/>
                </a:solidFill>
              </a:rPr>
              <a:t> </a:t>
            </a:r>
            <a:br>
              <a:rPr lang="fr-FR" sz="1300" b="1" dirty="0">
                <a:solidFill>
                  <a:schemeClr val="tx1"/>
                </a:solidFill>
              </a:rPr>
            </a:br>
            <a:r>
              <a:rPr lang="fr-FR" sz="1300" b="1" dirty="0">
                <a:solidFill>
                  <a:schemeClr val="tx1"/>
                </a:solidFill>
              </a:rPr>
              <a:t>- Concernant la </a:t>
            </a:r>
            <a:r>
              <a:rPr lang="fr-FR" sz="1300" b="1" u="sng" dirty="0">
                <a:solidFill>
                  <a:schemeClr val="tx1"/>
                </a:solidFill>
              </a:rPr>
              <a:t>seconde générale et technologique</a:t>
            </a:r>
            <a:r>
              <a:rPr lang="fr-FR" sz="1300" b="1" dirty="0">
                <a:solidFill>
                  <a:schemeClr val="tx1"/>
                </a:solidFill>
              </a:rPr>
              <a:t> tout vœu autre que le lycée de secteur ou une seconde contingentée ou GT agricole ou seconde GT sur dossier est dérogatoire. Il sera nécessaire de formuler un vœu de lycée de secteur parmi vos vœux. Les éventuelles demandes de dérogation seront à transmettre au collège dans les délais qui vous seront indiqués au troisième trimestre. </a:t>
            </a:r>
            <a:br>
              <a:rPr lang="fr-FR" sz="1300" b="1" dirty="0">
                <a:solidFill>
                  <a:schemeClr val="tx1"/>
                </a:solidFill>
              </a:rPr>
            </a:br>
            <a:r>
              <a:rPr lang="fr-FR" sz="1300" b="1" dirty="0">
                <a:solidFill>
                  <a:schemeClr val="tx1"/>
                </a:solidFill>
              </a:rPr>
              <a:t> </a:t>
            </a:r>
            <a:br>
              <a:rPr lang="fr-FR" sz="1300" b="1" dirty="0">
                <a:solidFill>
                  <a:schemeClr val="tx1"/>
                </a:solidFill>
              </a:rPr>
            </a:br>
            <a:r>
              <a:rPr lang="fr-FR" sz="1300" b="1" dirty="0">
                <a:solidFill>
                  <a:schemeClr val="tx1"/>
                </a:solidFill>
              </a:rPr>
              <a:t>- Certaines formations sont à </a:t>
            </a:r>
            <a:r>
              <a:rPr lang="fr-FR" sz="1300" b="1" u="sng" dirty="0">
                <a:solidFill>
                  <a:schemeClr val="tx1"/>
                </a:solidFill>
              </a:rPr>
              <a:t>recrutement sur dossier</a:t>
            </a:r>
            <a:r>
              <a:rPr lang="fr-FR" sz="1300" b="1" dirty="0">
                <a:solidFill>
                  <a:schemeClr val="tx1"/>
                </a:solidFill>
              </a:rPr>
              <a:t>, </a:t>
            </a:r>
            <a:r>
              <a:rPr lang="fr-FR" sz="1300" b="1" u="sng" dirty="0"/>
              <a:t>il convient d’indiquer rapidement au professeur principal </a:t>
            </a:r>
            <a:r>
              <a:rPr lang="fr-FR" sz="1300" b="1" dirty="0">
                <a:solidFill>
                  <a:schemeClr val="tx1"/>
                </a:solidFill>
              </a:rPr>
              <a:t>de votre enfant si vous formulez un vœu vers l’une des formations suivantes : CAP Aéronautique Pontchâteau, Bac pro Aéronautique Saint-Nazaire, Métiers de la Sécurité Couëron, Lycée Maritime Jacques Cassard Nantes, secondes GT binationales (</a:t>
            </a:r>
            <a:r>
              <a:rPr lang="fr-FR" sz="1300" b="1" dirty="0" err="1">
                <a:solidFill>
                  <a:schemeClr val="tx1"/>
                </a:solidFill>
              </a:rPr>
              <a:t>Abibac</a:t>
            </a:r>
            <a:r>
              <a:rPr lang="fr-FR" sz="1300" b="1" dirty="0">
                <a:solidFill>
                  <a:schemeClr val="tx1"/>
                </a:solidFill>
              </a:rPr>
              <a:t>, </a:t>
            </a:r>
            <a:r>
              <a:rPr lang="fr-FR" sz="1300" b="1" dirty="0" err="1">
                <a:solidFill>
                  <a:schemeClr val="tx1"/>
                </a:solidFill>
              </a:rPr>
              <a:t>Esabac</a:t>
            </a:r>
            <a:r>
              <a:rPr lang="fr-FR" sz="1300" b="1" dirty="0">
                <a:solidFill>
                  <a:schemeClr val="tx1"/>
                </a:solidFill>
              </a:rPr>
              <a:t>, </a:t>
            </a:r>
            <a:r>
              <a:rPr lang="fr-FR" sz="1300" b="1" dirty="0" err="1">
                <a:solidFill>
                  <a:schemeClr val="tx1"/>
                </a:solidFill>
              </a:rPr>
              <a:t>Bachibac</a:t>
            </a:r>
            <a:r>
              <a:rPr lang="fr-FR" sz="1300" b="1" dirty="0">
                <a:solidFill>
                  <a:schemeClr val="tx1"/>
                </a:solidFill>
              </a:rPr>
              <a:t>), seconde internationale britannique seconde internationale américaine. </a:t>
            </a:r>
            <a:r>
              <a:rPr lang="fr-FR" sz="1300" b="1" dirty="0" smtClean="0">
                <a:solidFill>
                  <a:schemeClr val="tx1"/>
                </a:solidFill>
              </a:rPr>
              <a:t>Les dossiers vers ces formations sont à engager fin mars début avril,</a:t>
            </a:r>
            <a:r>
              <a:rPr lang="fr-FR" b="1" dirty="0">
                <a:solidFill>
                  <a:schemeClr val="tx1"/>
                </a:solidFill>
              </a:rPr>
              <a:t/>
            </a:r>
            <a:br>
              <a:rPr lang="fr-FR" b="1" dirty="0">
                <a:solidFill>
                  <a:schemeClr val="tx1"/>
                </a:solidFill>
              </a:rPr>
            </a:br>
            <a:endParaRPr lang="fr-FR" b="1" dirty="0">
              <a:solidFill>
                <a:schemeClr val="tx1"/>
              </a:solidFill>
            </a:endParaRPr>
          </a:p>
        </p:txBody>
      </p:sp>
    </p:spTree>
    <p:extLst>
      <p:ext uri="{BB962C8B-B14F-4D97-AF65-F5344CB8AC3E}">
        <p14:creationId xmlns:p14="http://schemas.microsoft.com/office/powerpoint/2010/main" val="2615209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489857"/>
            <a:ext cx="8596668" cy="487680"/>
          </a:xfrm>
        </p:spPr>
        <p:txBody>
          <a:bodyPr>
            <a:normAutofit fontScale="90000"/>
          </a:bodyPr>
          <a:lstStyle/>
          <a:p>
            <a:r>
              <a:rPr lang="fr-FR" dirty="0" err="1" smtClean="0">
                <a:solidFill>
                  <a:schemeClr val="tx1"/>
                </a:solidFill>
              </a:rPr>
              <a:t>Educonnect</a:t>
            </a:r>
            <a:r>
              <a:rPr lang="fr-FR" dirty="0" smtClean="0">
                <a:solidFill>
                  <a:schemeClr val="tx1"/>
                </a:solidFill>
              </a:rPr>
              <a:t/>
            </a:r>
            <a:br>
              <a:rPr lang="fr-FR" dirty="0" smtClean="0">
                <a:solidFill>
                  <a:schemeClr val="tx1"/>
                </a:solidFill>
              </a:rPr>
            </a:br>
            <a:r>
              <a:rPr lang="fr-FR" sz="2000" b="1" dirty="0" smtClean="0">
                <a:solidFill>
                  <a:schemeClr val="tx1"/>
                </a:solidFill>
              </a:rPr>
              <a:t>Soit directement à l’adresse </a:t>
            </a:r>
            <a:r>
              <a:rPr lang="fr-FR" sz="2000" dirty="0" smtClean="0">
                <a:solidFill>
                  <a:schemeClr val="tx1"/>
                </a:solidFill>
                <a:hlinkClick r:id="rId2"/>
              </a:rPr>
              <a:t>http://</a:t>
            </a:r>
            <a:r>
              <a:rPr lang="fr-FR" sz="2000" b="1" dirty="0" smtClean="0">
                <a:hlinkClick r:id="rId2"/>
              </a:rPr>
              <a:t>teleservices.education.gouv.fr</a:t>
            </a:r>
            <a:r>
              <a:rPr lang="fr-FR" sz="2000" b="1" dirty="0" smtClean="0"/>
              <a:t/>
            </a:r>
            <a:br>
              <a:rPr lang="fr-FR" sz="2000" b="1" dirty="0" smtClean="0"/>
            </a:br>
            <a:r>
              <a:rPr lang="fr-FR" sz="2000" b="1" dirty="0" smtClean="0"/>
              <a:t/>
            </a:r>
            <a:br>
              <a:rPr lang="fr-FR" sz="2000" b="1" dirty="0" smtClean="0"/>
            </a:br>
            <a:r>
              <a:rPr lang="fr-FR" sz="2000" b="1" dirty="0" smtClean="0">
                <a:solidFill>
                  <a:schemeClr val="tx1"/>
                </a:solidFill>
              </a:rPr>
              <a:t>Soit à partir du site </a:t>
            </a:r>
            <a:r>
              <a:rPr lang="fr-FR" sz="2000" b="1" dirty="0">
                <a:solidFill>
                  <a:schemeClr val="tx1"/>
                </a:solidFill>
              </a:rPr>
              <a:t>du </a:t>
            </a:r>
            <a:r>
              <a:rPr lang="fr-FR" sz="2000" b="1" dirty="0" smtClean="0">
                <a:solidFill>
                  <a:schemeClr val="tx1"/>
                </a:solidFill>
              </a:rPr>
              <a:t>collège:</a:t>
            </a:r>
            <a:r>
              <a:rPr lang="fr-FR" sz="2000" b="1" dirty="0" smtClean="0"/>
              <a:t> </a:t>
            </a:r>
            <a:r>
              <a:rPr lang="fr-FR" sz="2000" b="1" u="sng" dirty="0" smtClean="0"/>
              <a:t>https</a:t>
            </a:r>
            <a:r>
              <a:rPr lang="fr-FR" sz="2000" b="1" u="sng" dirty="0"/>
              <a:t>://bellestre.loire-atlantique.e-lyco.fr/</a:t>
            </a:r>
            <a:r>
              <a:rPr lang="fr-FR" sz="2200" dirty="0" smtClean="0">
                <a:solidFill>
                  <a:schemeClr val="tx1"/>
                </a:solidFill>
              </a:rPr>
              <a:t/>
            </a:r>
            <a:br>
              <a:rPr lang="fr-FR" sz="2200" dirty="0" smtClean="0">
                <a:solidFill>
                  <a:schemeClr val="tx1"/>
                </a:solidFill>
              </a:rPr>
            </a:br>
            <a:r>
              <a:rPr lang="fr-FR" sz="2200" dirty="0">
                <a:solidFill>
                  <a:schemeClr val="tx1"/>
                </a:solidFill>
              </a:rPr>
              <a:t/>
            </a:r>
            <a:br>
              <a:rPr lang="fr-FR" sz="2200" dirty="0">
                <a:solidFill>
                  <a:schemeClr val="tx1"/>
                </a:solidFill>
              </a:rPr>
            </a:br>
            <a:r>
              <a:rPr lang="fr-FR" sz="2200" dirty="0" smtClean="0">
                <a:solidFill>
                  <a:schemeClr val="tx1"/>
                </a:solidFill>
              </a:rPr>
              <a:t/>
            </a:r>
            <a:br>
              <a:rPr lang="fr-FR" sz="2200" dirty="0" smtClean="0">
                <a:solidFill>
                  <a:schemeClr val="tx1"/>
                </a:solidFill>
              </a:rPr>
            </a:br>
            <a:r>
              <a:rPr lang="fr-FR" sz="2200" dirty="0">
                <a:solidFill>
                  <a:schemeClr val="tx1"/>
                </a:solidFill>
              </a:rPr>
              <a:t/>
            </a:r>
            <a:br>
              <a:rPr lang="fr-FR" sz="2200" dirty="0">
                <a:solidFill>
                  <a:schemeClr val="tx1"/>
                </a:solidFill>
              </a:rPr>
            </a:br>
            <a:r>
              <a:rPr lang="fr-FR" sz="2200" dirty="0" smtClean="0">
                <a:solidFill>
                  <a:schemeClr val="tx1"/>
                </a:solidFill>
              </a:rPr>
              <a:t/>
            </a:r>
            <a:br>
              <a:rPr lang="fr-FR" sz="2200" dirty="0" smtClean="0">
                <a:solidFill>
                  <a:schemeClr val="tx1"/>
                </a:solidFill>
              </a:rPr>
            </a:br>
            <a:r>
              <a:rPr lang="fr-FR" sz="2200" dirty="0">
                <a:solidFill>
                  <a:schemeClr val="tx1"/>
                </a:solidFill>
              </a:rPr>
              <a:t/>
            </a:r>
            <a:br>
              <a:rPr lang="fr-FR" sz="2200" dirty="0">
                <a:solidFill>
                  <a:schemeClr val="tx1"/>
                </a:solidFill>
              </a:rPr>
            </a:br>
            <a:r>
              <a:rPr lang="fr-FR" sz="2200" dirty="0" smtClean="0">
                <a:solidFill>
                  <a:schemeClr val="tx1"/>
                </a:solidFill>
              </a:rPr>
              <a:t/>
            </a:r>
            <a:br>
              <a:rPr lang="fr-FR" sz="2200" dirty="0" smtClean="0">
                <a:solidFill>
                  <a:schemeClr val="tx1"/>
                </a:solidFill>
              </a:rPr>
            </a:br>
            <a:r>
              <a:rPr lang="fr-FR" sz="2200" dirty="0">
                <a:solidFill>
                  <a:schemeClr val="tx1"/>
                </a:solidFill>
              </a:rPr>
              <a:t/>
            </a:r>
            <a:br>
              <a:rPr lang="fr-FR" sz="2200" dirty="0">
                <a:solidFill>
                  <a:schemeClr val="tx1"/>
                </a:solidFill>
              </a:rPr>
            </a:br>
            <a:r>
              <a:rPr lang="fr-FR" sz="2200" dirty="0" smtClean="0">
                <a:solidFill>
                  <a:schemeClr val="tx1"/>
                </a:solidFill>
              </a:rPr>
              <a:t/>
            </a:r>
            <a:br>
              <a:rPr lang="fr-FR" sz="2200" dirty="0" smtClean="0">
                <a:solidFill>
                  <a:schemeClr val="tx1"/>
                </a:solidFill>
              </a:rPr>
            </a:br>
            <a:r>
              <a:rPr lang="fr-FR" sz="2200" dirty="0">
                <a:solidFill>
                  <a:schemeClr val="tx1"/>
                </a:solidFill>
              </a:rPr>
              <a:t/>
            </a:r>
            <a:br>
              <a:rPr lang="fr-FR" sz="2200" dirty="0">
                <a:solidFill>
                  <a:schemeClr val="tx1"/>
                </a:solidFill>
              </a:rPr>
            </a:br>
            <a:r>
              <a:rPr lang="fr-FR" sz="2200" dirty="0">
                <a:solidFill>
                  <a:schemeClr val="tx1"/>
                </a:solidFill>
              </a:rPr>
              <a:t/>
            </a:r>
            <a:br>
              <a:rPr lang="fr-FR" sz="2200" dirty="0">
                <a:solidFill>
                  <a:schemeClr val="tx1"/>
                </a:solidFill>
              </a:rPr>
            </a:br>
            <a:r>
              <a:rPr lang="fr-FR" sz="2200" dirty="0" smtClean="0">
                <a:solidFill>
                  <a:schemeClr val="tx1"/>
                </a:solidFill>
              </a:rPr>
              <a:t>Connexion puis Vos identifiants et scolarité services</a:t>
            </a:r>
            <a:br>
              <a:rPr lang="fr-FR" sz="2200" dirty="0" smtClean="0">
                <a:solidFill>
                  <a:schemeClr val="tx1"/>
                </a:solidFill>
              </a:rPr>
            </a:br>
            <a:r>
              <a:rPr lang="fr-FR" sz="2200" dirty="0" smtClean="0">
                <a:solidFill>
                  <a:schemeClr val="tx1"/>
                </a:solidFill>
              </a:rPr>
              <a:t>		</a:t>
            </a:r>
            <a:br>
              <a:rPr lang="fr-FR" sz="2200" dirty="0" smtClean="0">
                <a:solidFill>
                  <a:schemeClr val="tx1"/>
                </a:solidFill>
              </a:rPr>
            </a:br>
            <a:r>
              <a:rPr lang="fr-FR" sz="2200" dirty="0">
                <a:solidFill>
                  <a:schemeClr val="tx1"/>
                </a:solidFill>
              </a:rPr>
              <a:t>	</a:t>
            </a:r>
            <a:r>
              <a:rPr lang="fr-FR" sz="2200" dirty="0" smtClean="0">
                <a:solidFill>
                  <a:schemeClr val="tx1"/>
                </a:solidFill>
              </a:rPr>
              <a:t>	</a:t>
            </a:r>
            <a:r>
              <a:rPr lang="fr-FR" sz="2400" dirty="0" smtClean="0"/>
              <a:t>Rappel </a:t>
            </a:r>
            <a:r>
              <a:rPr lang="fr-FR" sz="2400" dirty="0"/>
              <a:t>sur le site du collège : Liste des portes ouvertes,</a:t>
            </a:r>
            <a:br>
              <a:rPr lang="fr-FR" sz="2400" dirty="0"/>
            </a:br>
            <a:r>
              <a:rPr lang="fr-FR" sz="2400" dirty="0" smtClean="0"/>
              <a:t>		Consultation </a:t>
            </a:r>
            <a:r>
              <a:rPr lang="fr-FR" sz="2400" dirty="0"/>
              <a:t>de l’offre de formation</a:t>
            </a:r>
            <a:br>
              <a:rPr lang="fr-FR" sz="2400" dirty="0"/>
            </a:br>
            <a:endParaRPr lang="fr-FR" sz="2200" b="1" dirty="0">
              <a:solidFill>
                <a:schemeClr val="tx1"/>
              </a:solidFill>
            </a:endParaRPr>
          </a:p>
        </p:txBody>
      </p:sp>
      <p:pic>
        <p:nvPicPr>
          <p:cNvPr id="3" name="Image 2"/>
          <p:cNvPicPr/>
          <p:nvPr/>
        </p:nvPicPr>
        <p:blipFill>
          <a:blip r:embed="rId3"/>
          <a:stretch>
            <a:fillRect/>
          </a:stretch>
        </p:blipFill>
        <p:spPr>
          <a:xfrm>
            <a:off x="677334" y="1933303"/>
            <a:ext cx="9407192" cy="2690948"/>
          </a:xfrm>
          <a:prstGeom prst="rect">
            <a:avLst/>
          </a:prstGeom>
        </p:spPr>
      </p:pic>
      <p:sp>
        <p:nvSpPr>
          <p:cNvPr id="5" name="Flèche droite 4"/>
          <p:cNvSpPr/>
          <p:nvPr/>
        </p:nvSpPr>
        <p:spPr>
          <a:xfrm>
            <a:off x="631614" y="5479867"/>
            <a:ext cx="836023" cy="26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6418459" y="2632166"/>
            <a:ext cx="836023" cy="26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rot="16200000">
            <a:off x="7439540" y="3248297"/>
            <a:ext cx="836023" cy="26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0468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59335" y="455883"/>
            <a:ext cx="9781772" cy="5797738"/>
          </a:xfrm>
          <a:prstGeom prst="rect">
            <a:avLst/>
          </a:prstGeom>
        </p:spPr>
      </p:pic>
    </p:spTree>
    <p:extLst>
      <p:ext uri="{BB962C8B-B14F-4D97-AF65-F5344CB8AC3E}">
        <p14:creationId xmlns:p14="http://schemas.microsoft.com/office/powerpoint/2010/main" val="963660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187</TotalTime>
  <Words>783</Words>
  <Application>Microsoft Office PowerPoint</Application>
  <PresentationFormat>Grand écran</PresentationFormat>
  <Paragraphs>43</Paragraphs>
  <Slides>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Calibri</vt:lpstr>
      <vt:lpstr>Times New Roman</vt:lpstr>
      <vt:lpstr>Trebuchet MS</vt:lpstr>
      <vt:lpstr>Wingdings 3</vt:lpstr>
      <vt:lpstr>Facette</vt:lpstr>
      <vt:lpstr>Réunion orientation le 19 janvier 2023 à 18h30</vt:lpstr>
      <vt:lpstr>Points abordés:  1 Les procédures/calendrier et les outils  2 Les voies d’orientation, les différentes formations post-troisième. Mme Michelet  3 La voie professionnelle. DDFPT Neruda  4 La voie générale et technologique. Direction d’Orbigny </vt:lpstr>
      <vt:lpstr>1 Procédures et outils :  Éléments de précision, il convient de distinguer Orientation et Affectation  Les voies d'orientation : Second et troisième trimestre la classe de seconde générale et technologique ou la classe de seconde « sciences et technologies de l'hôtellerie et de la restauration » (STHR) ; la classe de seconde professionnelle,  la première année du cycle de deux ans conduisant à une spécialité de certificat d'aptitude professionnelle  L’affectation : Demande d’établissement / commune et de section / troisième trimestre </vt:lpstr>
      <vt:lpstr>Une procédure en plusieurs temps comme indiqué sur le flyer dont vous allez être destinataires:  Au second trimestre   </vt:lpstr>
      <vt:lpstr>Une procédure en plusieurs temps….:  Au troisième trimestre   </vt:lpstr>
      <vt:lpstr>Quelques points à souligner  La phase d’affectation ne sera engagée qu’à partir du début du troisième trimestre, il est néanmoins important d’être attentif aux points suivants et de les anticiper:  - Pour les vœux vers l’enseignement privé général ou professionnel, il est indispensable de prendre contact au préalable avec l’établissement privé. Généralement au second trimestre ou lors des portes ouvertes La saisie des vœux sera obligatoire. Si vous n’avez pas de confirmation de la part de l’établissement, formulez un vœu vers l’enseignement public.   - Pour l’apprentissage, la saisie des vœux sera obligatoire, il est prudent de formaliser un vœu de secours vers un lycée professionnel public ou privé dans l’hypothèse, par exemple, d’une défection de l’employeur éventuel.   - Concernant la seconde générale et technologique tout vœu autre que le lycée de secteur ou une seconde contingentée ou GT agricole ou seconde GT sur dossier est dérogatoire. Il sera nécessaire de formuler un vœu de lycée de secteur parmi vos vœux. Les éventuelles demandes de dérogation seront à transmettre au collège dans les délais qui vous seront indiqués au troisième trimestre.    - Certaines formations sont à recrutement sur dossier, il convient d’indiquer rapidement au professeur principal de votre enfant si vous formulez un vœu vers l’une des formations suivantes : CAP Aéronautique Pontchâteau, Bac pro Aéronautique Saint-Nazaire, Métiers de la Sécurité Couëron, Lycée Maritime Jacques Cassard Nantes, secondes GT binationales (Abibac, Esabac, Bachibac), seconde internationale britannique seconde internationale américaine. Les dossiers vers ces formations sont à engager fin mars début avril, </vt:lpstr>
      <vt:lpstr>Educonnect Soit directement à l’adresse http://teleservices.education.gouv.fr  Soit à partir du site du collège: https://bellestre.loire-atlantique.e-lyco.fr/           Connexion puis Vos identifiants et scolarité services      Rappel sur le site du collège : Liste des portes ouvertes,   Consultation de l’offre de formation </vt:lpstr>
      <vt:lpstr>Présentation PowerPoint</vt:lpstr>
    </vt:vector>
  </TitlesOfParts>
  <Company>CRID DS Novembre 2018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orientation le 25 janvier 2022</dc:title>
  <dc:creator>Principal</dc:creator>
  <cp:lastModifiedBy>Principal</cp:lastModifiedBy>
  <cp:revision>22</cp:revision>
  <dcterms:created xsi:type="dcterms:W3CDTF">2022-01-23T14:54:34Z</dcterms:created>
  <dcterms:modified xsi:type="dcterms:W3CDTF">2023-01-19T12:46:52Z</dcterms:modified>
</cp:coreProperties>
</file>