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2"/>
  </p:notesMasterIdLst>
  <p:sldIdLst>
    <p:sldId id="273" r:id="rId2"/>
    <p:sldId id="321" r:id="rId3"/>
    <p:sldId id="322" r:id="rId4"/>
    <p:sldId id="262" r:id="rId5"/>
    <p:sldId id="263" r:id="rId6"/>
    <p:sldId id="268" r:id="rId7"/>
    <p:sldId id="301" r:id="rId8"/>
    <p:sldId id="332" r:id="rId9"/>
    <p:sldId id="274" r:id="rId10"/>
    <p:sldId id="323" r:id="rId11"/>
    <p:sldId id="310" r:id="rId12"/>
    <p:sldId id="324" r:id="rId13"/>
    <p:sldId id="283" r:id="rId14"/>
    <p:sldId id="326" r:id="rId15"/>
    <p:sldId id="328" r:id="rId16"/>
    <p:sldId id="329" r:id="rId17"/>
    <p:sldId id="330" r:id="rId18"/>
    <p:sldId id="316" r:id="rId19"/>
    <p:sldId id="265" r:id="rId20"/>
    <p:sldId id="33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FD9"/>
    <a:srgbClr val="CF2B3B"/>
    <a:srgbClr val="90FF21"/>
    <a:srgbClr val="EDA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10B1D-D6BA-4993-8E23-61BD5A9593D5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0D53-8D2B-4E26-A41A-EBB97A474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9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B5CA00D-BCF9-45AE-B3E3-E4E2CA69FF6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111523-93AB-4BE6-8B20-012B1FB33C15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EDF4408B-031F-4E83-9A24-50CF7DF6C608}"/>
              </a:ext>
            </a:extLst>
          </p:cNvPr>
          <p:cNvSpPr/>
          <p:nvPr/>
        </p:nvSpPr>
        <p:spPr>
          <a:xfrm>
            <a:off x="3902759" y="9516243"/>
            <a:ext cx="2984757" cy="5018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6478" tIns="48243" rIns="96478" bIns="48243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7331AA-0FA1-4AF9-87DD-95A652314D5A}" type="slidenum">
              <a:t>4</a:t>
            </a:fld>
            <a:endParaRPr lang="fr-FR" sz="1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866028BC-8227-4EE4-87D3-EF728497672F}"/>
              </a:ext>
            </a:extLst>
          </p:cNvPr>
          <p:cNvSpPr/>
          <p:nvPr/>
        </p:nvSpPr>
        <p:spPr>
          <a:xfrm>
            <a:off x="3902759" y="9516243"/>
            <a:ext cx="2983321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5042" tIns="49322" rIns="95042" bIns="49322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AADBF0-FCF4-4B11-8852-5AFC8603D3DC}" type="slidenum">
              <a:t>4</a:t>
            </a:fld>
            <a:endParaRPr lang="fr-FR" sz="13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5" name="PlaceHolder 3">
            <a:extLst>
              <a:ext uri="{FF2B5EF4-FFF2-40B4-BE49-F238E27FC236}">
                <a16:creationId xmlns:a16="http://schemas.microsoft.com/office/drawing/2014/main" id="{6B5B38F6-1C29-40B1-9632-A737AA498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PlaceHolder 4">
            <a:extLst>
              <a:ext uri="{FF2B5EF4-FFF2-40B4-BE49-F238E27FC236}">
                <a16:creationId xmlns:a16="http://schemas.microsoft.com/office/drawing/2014/main" id="{D57B4A6B-6E90-4E5C-B420-07E926FA81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9036" y="4758839"/>
            <a:ext cx="5511244" cy="4507562"/>
          </a:xfrm>
        </p:spPr>
        <p:txBody>
          <a:bodyPr lIns="90004" tIns="44997" rIns="90004" bIns="44997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890272-AAEC-458F-8610-E8487724EC46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D6D944-F4D8-4662-BA40-893EE2C173A2}" type="slidenum">
              <a:rPr lang="fr-FR" altLang="fr-FR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>
              <a:latin typeface="Verdana" panose="020B0604030504040204" pitchFamily="34" charset="0"/>
            </a:endParaRPr>
          </a:p>
        </p:txBody>
      </p:sp>
      <p:sp>
        <p:nvSpPr>
          <p:cNvPr id="266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396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F1AE8FA2-9DED-41CB-86B5-8177CD39CB6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A8E7FB-9201-47FB-869D-5D7E7BB0053D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3C26E3C-37DC-4ADB-8AE3-4EA9F8E4186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F3FA55-5D84-41EE-9E76-DF9F755C01BE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FC28FDB9-8B6D-4460-B008-B2CF7C8CE20D}"/>
              </a:ext>
            </a:extLst>
          </p:cNvPr>
          <p:cNvSpPr/>
          <p:nvPr/>
        </p:nvSpPr>
        <p:spPr>
          <a:xfrm>
            <a:off x="3902759" y="9516243"/>
            <a:ext cx="2984757" cy="5018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6478" tIns="48243" rIns="96478" bIns="48243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A5E058-53DB-445A-A5CF-71D1877F7DA6}" type="slidenum">
              <a:t>6</a:t>
            </a:fld>
            <a:endParaRPr lang="fr-FR" sz="13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A3757506-7A80-467E-9182-82D717079EAA}"/>
              </a:ext>
            </a:extLst>
          </p:cNvPr>
          <p:cNvSpPr/>
          <p:nvPr/>
        </p:nvSpPr>
        <p:spPr>
          <a:xfrm>
            <a:off x="3902759" y="9516243"/>
            <a:ext cx="2983321" cy="4986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5042" tIns="49322" rIns="95042" bIns="49322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E037F7-9ADD-45C7-865E-1D05632F4C8E}" type="slidenum">
              <a:t>6</a:t>
            </a:fld>
            <a:endParaRPr lang="fr-FR" sz="13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5" name="PlaceHolder 3">
            <a:extLst>
              <a:ext uri="{FF2B5EF4-FFF2-40B4-BE49-F238E27FC236}">
                <a16:creationId xmlns:a16="http://schemas.microsoft.com/office/drawing/2014/main" id="{28529BA1-C2EF-4E91-AB0A-B11B01A86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PlaceHolder 4">
            <a:extLst>
              <a:ext uri="{FF2B5EF4-FFF2-40B4-BE49-F238E27FC236}">
                <a16:creationId xmlns:a16="http://schemas.microsoft.com/office/drawing/2014/main" id="{918413C2-0963-42D4-AED4-C180AEC3C6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9036" y="4758839"/>
            <a:ext cx="5511244" cy="4507562"/>
          </a:xfrm>
        </p:spPr>
        <p:txBody>
          <a:bodyPr lIns="90004" tIns="44997" rIns="90004" bIns="44997" anchor="ctr"/>
          <a:lstStyle/>
          <a:p>
            <a:endParaRPr lang="fr-FR"/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C8B04233-5372-4645-B01B-6FB8BCB0B946}"/>
              </a:ext>
            </a:extLst>
          </p:cNvPr>
          <p:cNvSpPr/>
          <p:nvPr/>
        </p:nvSpPr>
        <p:spPr>
          <a:xfrm>
            <a:off x="3902759" y="9516243"/>
            <a:ext cx="2984757" cy="500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5042" tIns="49322" rIns="95042" bIns="49322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3D2B44-DCB5-4A43-A239-979393DAAC20}" type="slidenum">
              <a:t>6</a:t>
            </a:fld>
            <a:endParaRPr lang="fr-FR" sz="13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F0F4E4C-AF3E-4FBF-8345-9134226D562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5A0CDC-D3DB-4323-ACAF-63C995D2018E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2C419175-94D9-4C6B-AD28-197090DA04E1}"/>
              </a:ext>
            </a:extLst>
          </p:cNvPr>
          <p:cNvSpPr/>
          <p:nvPr/>
        </p:nvSpPr>
        <p:spPr>
          <a:xfrm>
            <a:off x="3851635" y="9431642"/>
            <a:ext cx="2945520" cy="4971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1A8DA3-AD38-4156-9DBA-4A5F75F98B99}" type="slidenum">
              <a:t>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6EB70FFD-0AED-465B-BF19-835BFFB5F806}"/>
              </a:ext>
            </a:extLst>
          </p:cNvPr>
          <p:cNvSpPr/>
          <p:nvPr/>
        </p:nvSpPr>
        <p:spPr>
          <a:xfrm>
            <a:off x="3851635" y="9431642"/>
            <a:ext cx="2944075" cy="4942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1C02F1-6AFB-4C5D-B9CF-55CBD6FDC6C0}" type="slidenum">
              <a:t>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CCE6C0B-CEAC-43F1-AD16-4C8B6ED119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90004" tIns="44997" rIns="90004" bIns="44997" anchor="ctr"/>
          <a:lstStyle/>
          <a:p>
            <a:endParaRPr lang="fr-FR"/>
          </a:p>
        </p:txBody>
      </p:sp>
      <p:sp>
        <p:nvSpPr>
          <p:cNvPr id="6" name="Espace réservé de l'image des diapositives 4">
            <a:extLst>
              <a:ext uri="{FF2B5EF4-FFF2-40B4-BE49-F238E27FC236}">
                <a16:creationId xmlns:a16="http://schemas.microsoft.com/office/drawing/2014/main" id="{4B755B42-029B-4928-A107-535B50244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EE91AA9-C097-4148-88EC-53AB127E2B0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6F43EC-3F26-4024-8F1C-B96A5DC7A019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27E8B75B-BFAA-4811-8190-A538A7292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891E4B3-4551-4F6F-A136-EE456539B8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A67D7D1A-595B-4BCC-80BA-992AE504E714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buSzPct val="100000"/>
              </a:pPr>
              <a:t>11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3F95CEB-A7A0-4F58-BBF1-581F929C956E}" type="slidenum">
              <a:rPr lang="fr-FR" altLang="fr-FR" sz="13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endParaRPr lang="fr-FR" altLang="fr-FR" sz="13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039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9EC0013-7F52-492B-8139-BF43C49595A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025C4D-45F6-4724-84DC-986D206CF386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144C2C5-F977-448D-8CF8-F556605DC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A2DA6CE-B88C-4F2F-9FF9-F9675352DB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175C4-C512-436F-860C-31F6585BEFA7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5DBD-8FC9-4643-8090-F8EBF08D4037}" type="slidenum">
              <a:rPr lang="fr-FR" altLang="fr-FR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F04F2F-884D-4AB0-B3A4-455070D4C143}" type="slidenum">
              <a:rPr lang="fr-FR" altLang="fr-FR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1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4AE843-ED52-49F2-8CC8-393D981BE51D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5C0F54-8A6C-47B6-A633-EC18B778511E}" type="slidenum">
              <a:rPr lang="fr-FR" altLang="fr-FR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588E3B-CA1E-46B1-B8D6-3F8C2E98494D}" type="slidenum">
              <a:rPr lang="fr-FR" altLang="fr-FR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3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7411F-0F21-41DC-B0F1-78E1ED9A2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029AA5-ADF7-4855-8301-092410E85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2DF37B-6297-4602-9E33-98997AE3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89BB71-C220-46CC-8504-BA35A699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98737B-0B5B-4D99-98A2-F9973E49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67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2BD2B1-3A8B-4378-9364-87212B48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0B0D42-C342-4399-AED1-B783B7FB6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BCC29D-8D8E-4850-8959-2BCE52EA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F66CC4-8054-401A-8AAD-12A27307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4038D7-B31F-47DE-BBD1-D01232DD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05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EA815A-6721-4791-95BE-E8EE9942F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5E1E52-404C-4D22-91FD-5F9FECE00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BEFB18-5723-4D2E-AF95-7D91AEA3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943CE0-8B0C-4B05-850B-32B8636D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654989-A773-4B68-B18E-52E2F44F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2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9"/>
          <p:cNvGrpSpPr/>
          <p:nvPr userDrawn="1"/>
        </p:nvGrpSpPr>
        <p:grpSpPr>
          <a:xfrm>
            <a:off x="4245751" y="2238108"/>
            <a:ext cx="700708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prstClr val="white"/>
                </a:solidFill>
              </a:endParaRPr>
            </a:p>
          </p:txBody>
        </p:sp>
      </p:grpSp>
      <p:pic>
        <p:nvPicPr>
          <p:cNvPr id="5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61851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820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23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E0C23-A9AE-46FD-9C1E-4FB46BD7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51321-DCE2-4FEC-A00D-FF3F5C486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CFD761-14EB-41E3-B625-3F5B9704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8840A1-71AF-4232-B935-F964A93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65CC09-FBEC-4EB3-814E-8517DB80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1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2314B-E3B0-44E6-B03C-866684FA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F89745-2043-4A4D-BA86-C41FC4A4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1F0404-999C-4580-BA7E-1109E67E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E72607-3F47-421B-95F0-1D57ED73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74B6CA-B4F6-4160-8CD5-15FAA945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80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BA404D-5F8D-4E12-B448-AB10F3F2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A3D189-0D78-482D-B318-D14E07456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4F8F43-4830-4D23-9ABD-3DEF0E24B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593590-584C-4535-BC58-5BB9BAD2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181980-7D54-4B2F-A9AE-CDF1CCEC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DD8EA8-3D4A-4315-BD5D-D944FA9C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86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349B8-C99A-40D6-9F6B-0798FE63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2BEA87-039A-4855-81F7-191B09B26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BE1918-E06E-4A4F-BAFF-91A8890C4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18B572-C4A9-4CCA-BE67-02E03C567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9D9D7C-6C72-40F9-A94C-78AB9338C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8F0990-EB26-470C-9846-1958536E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D1AA17-8D40-4242-A301-D80E16F3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230AFE0-1886-479D-B97C-6A5B1D48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96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305A6-39D7-450D-87BF-39862F61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216D66-6CBA-4FF6-9EB6-ED54ACB8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B1F9AE-7049-40D7-A17E-54CAC393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C2EC08-220B-42A9-8A60-72E563A6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50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050FB2-62DF-4AC4-ABE1-7E686F1E2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1D56D7-BF72-4E46-A66D-A24F99FD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9640-5FDA-461A-8108-7F6A1613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68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950E0-7BA8-456A-B371-1AC17D19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217EF-46B4-4903-AD61-BAC5D230B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2F893D-DC22-4B20-9A76-150B9C78F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E11DC-5B68-4050-B98F-87D0EE63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99A606-DE92-4436-AB48-990974A7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8C337D-9A94-4AF2-B7DF-81EB71DF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14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3D291-6F81-48D0-82CD-FBEEDABF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DBF8AD-B2EF-4C45-A7E3-C3F2AE47E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60DFA7-8BEC-4518-95EB-9EC33686C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360ADB-CB9F-47F7-849F-5364C786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147969-3853-485E-B078-FEC09B40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E26DFC-6347-4C38-99C0-B0CC6D2F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73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600E05-DB52-4791-AFC8-EA77E147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A3E72F-D6BC-4F05-9FEB-7376202B5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778CCA-3503-4F94-B7DE-89814B716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FE5A8-B344-4A76-945F-B95C1A03F8A7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DDEF34-2391-4E16-A0FC-CD1A398DE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3CD685-D360-49AB-9655-2829DE156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68F6-38D3-4009-9913-A1152F35E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6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7.wmf"/><Relationship Id="rId10" Type="http://schemas.openxmlformats.org/officeDocument/2006/relationships/image" Target="../media/image15.wmf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choisirmonmetier-paysdelaloire.fr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 idx="4294967295"/>
          </p:nvPr>
        </p:nvSpPr>
        <p:spPr>
          <a:xfrm>
            <a:off x="3264176" y="5337176"/>
            <a:ext cx="5429250" cy="1079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3600" dirty="0">
                <a:solidFill>
                  <a:schemeClr val="bg1"/>
                </a:solidFill>
              </a:rPr>
              <a:t>Réunion d’information </a:t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>des parents d’élèves de 3</a:t>
            </a:r>
            <a:r>
              <a:rPr lang="fr-FR" sz="3600" baseline="30000" dirty="0">
                <a:solidFill>
                  <a:schemeClr val="bg1"/>
                </a:solidFill>
              </a:rPr>
              <a:t>ème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br>
              <a:rPr lang="fr-FR" sz="2600" dirty="0">
                <a:solidFill>
                  <a:schemeClr val="bg1"/>
                </a:solidFill>
              </a:rPr>
            </a:br>
            <a:br>
              <a:rPr lang="fr-FR" sz="2600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Collège BELLESTRE</a:t>
            </a:r>
          </a:p>
        </p:txBody>
      </p:sp>
      <p:sp>
        <p:nvSpPr>
          <p:cNvPr id="6148" name="ZoneTexte 2"/>
          <p:cNvSpPr txBox="1">
            <a:spLocks noChangeArrowheads="1"/>
          </p:cNvSpPr>
          <p:nvPr/>
        </p:nvSpPr>
        <p:spPr bwMode="auto">
          <a:xfrm>
            <a:off x="7802218" y="6416676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chemeClr val="bg1"/>
                </a:solidFill>
              </a:rPr>
              <a:t>Janvier  2023</a:t>
            </a:r>
          </a:p>
        </p:txBody>
      </p:sp>
    </p:spTree>
    <p:extLst>
      <p:ext uri="{BB962C8B-B14F-4D97-AF65-F5344CB8AC3E}">
        <p14:creationId xmlns:p14="http://schemas.microsoft.com/office/powerpoint/2010/main" val="64778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771775" y="-161925"/>
            <a:ext cx="8610600" cy="1189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fr-FR" altLang="fr-F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Après la</a:t>
            </a:r>
            <a:r>
              <a:rPr lang="fr-FR" altLang="fr-FR" sz="3600" dirty="0"/>
              <a:t> 2nde générale et technologique</a:t>
            </a:r>
          </a:p>
        </p:txBody>
      </p:sp>
      <p:cxnSp>
        <p:nvCxnSpPr>
          <p:cNvPr id="17411" name="Connecteur droit 3"/>
          <p:cNvCxnSpPr>
            <a:cxnSpLocks noChangeShapeType="1"/>
          </p:cNvCxnSpPr>
          <p:nvPr/>
        </p:nvCxnSpPr>
        <p:spPr bwMode="auto">
          <a:xfrm>
            <a:off x="2589213" y="1274763"/>
            <a:ext cx="8621712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2" name="Image 1" descr="2018_formations_post_3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8" t="18893" r="3484" b="49219"/>
          <a:stretch>
            <a:fillRect/>
          </a:stretch>
        </p:blipFill>
        <p:spPr bwMode="auto">
          <a:xfrm>
            <a:off x="6900863" y="1782763"/>
            <a:ext cx="20320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ZoneTexte 13"/>
          <p:cNvSpPr txBox="1">
            <a:spLocks noChangeArrowheads="1"/>
          </p:cNvSpPr>
          <p:nvPr/>
        </p:nvSpPr>
        <p:spPr bwMode="auto">
          <a:xfrm>
            <a:off x="3492500" y="4244975"/>
            <a:ext cx="2765425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Choix d’une série parmi 8 </a:t>
            </a:r>
          </a:p>
        </p:txBody>
      </p:sp>
      <p:sp>
        <p:nvSpPr>
          <p:cNvPr id="17414" name="ZoneTexte 12"/>
          <p:cNvSpPr txBox="1">
            <a:spLocks noChangeArrowheads="1"/>
          </p:cNvSpPr>
          <p:nvPr/>
        </p:nvSpPr>
        <p:spPr bwMode="auto">
          <a:xfrm>
            <a:off x="6767513" y="4244975"/>
            <a:ext cx="2198687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Choix de 3 spécialités</a:t>
            </a:r>
          </a:p>
        </p:txBody>
      </p:sp>
      <p:pic>
        <p:nvPicPr>
          <p:cNvPr id="17415" name="Image 15" descr="2018_formations_post_3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1" t="53902" r="3661" b="34306"/>
          <a:stretch>
            <a:fillRect/>
          </a:stretch>
        </p:blipFill>
        <p:spPr bwMode="auto">
          <a:xfrm>
            <a:off x="3883025" y="5486400"/>
            <a:ext cx="50498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 1" descr="2018_formations_post_3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3" t="18893" r="23022" b="49219"/>
          <a:stretch>
            <a:fillRect/>
          </a:stretch>
        </p:blipFill>
        <p:spPr bwMode="auto">
          <a:xfrm>
            <a:off x="3883025" y="1782763"/>
            <a:ext cx="1985963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819650"/>
            <a:ext cx="731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806950"/>
            <a:ext cx="720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archemin horizontal 11"/>
          <p:cNvSpPr/>
          <p:nvPr/>
        </p:nvSpPr>
        <p:spPr>
          <a:xfrm>
            <a:off x="311898" y="127654"/>
            <a:ext cx="1019362" cy="665722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55640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55"/>
          <p:cNvSpPr>
            <a:spLocks noChangeArrowheads="1" noChangeShapeType="1" noTextEdit="1"/>
          </p:cNvSpPr>
          <p:nvPr/>
        </p:nvSpPr>
        <p:spPr bwMode="auto">
          <a:xfrm>
            <a:off x="3057525" y="1833563"/>
            <a:ext cx="59150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 panose="020B0502020202020204" pitchFamily="34" charset="0"/>
              </a:rPr>
              <a:t>8 séries de baccalauréats technologiques</a:t>
            </a:r>
          </a:p>
        </p:txBody>
      </p:sp>
      <p:sp>
        <p:nvSpPr>
          <p:cNvPr id="38915" name="WordArt 69"/>
          <p:cNvSpPr>
            <a:spLocks noChangeArrowheads="1" noChangeShapeType="1" noTextEdit="1"/>
          </p:cNvSpPr>
          <p:nvPr/>
        </p:nvSpPr>
        <p:spPr bwMode="auto">
          <a:xfrm>
            <a:off x="1722438" y="3584575"/>
            <a:ext cx="8747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</a:rPr>
              <a:t>STI2D</a:t>
            </a:r>
          </a:p>
        </p:txBody>
      </p:sp>
      <p:sp>
        <p:nvSpPr>
          <p:cNvPr id="38916" name="WordArt 72"/>
          <p:cNvSpPr>
            <a:spLocks noChangeArrowheads="1" noChangeShapeType="1" noTextEdit="1"/>
          </p:cNvSpPr>
          <p:nvPr/>
        </p:nvSpPr>
        <p:spPr bwMode="auto">
          <a:xfrm>
            <a:off x="2949575" y="3602038"/>
            <a:ext cx="6635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STL</a:t>
            </a:r>
          </a:p>
        </p:txBody>
      </p:sp>
      <p:sp>
        <p:nvSpPr>
          <p:cNvPr id="38917" name="WordArt 75"/>
          <p:cNvSpPr>
            <a:spLocks noChangeArrowheads="1" noChangeShapeType="1" noTextEdit="1"/>
          </p:cNvSpPr>
          <p:nvPr/>
        </p:nvSpPr>
        <p:spPr bwMode="auto">
          <a:xfrm>
            <a:off x="6218238" y="3602038"/>
            <a:ext cx="8636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STAV</a:t>
            </a:r>
          </a:p>
        </p:txBody>
      </p:sp>
      <p:sp>
        <p:nvSpPr>
          <p:cNvPr id="1461325" name="WordArt 77">
            <a:extLst>
              <a:ext uri="{FF2B5EF4-FFF2-40B4-BE49-F238E27FC236}">
                <a16:creationId xmlns:a16="http://schemas.microsoft.com/office/drawing/2014/main" id="{A321714E-9DCA-43D3-ADE7-31B7F265F6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60950" y="3657600"/>
            <a:ext cx="758825" cy="341313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3600" b="1" u="sng" kern="10" dirty="0">
              <a:ln w="76200">
                <a:solidFill>
                  <a:srgbClr val="CC0000"/>
                </a:solidFill>
                <a:round/>
                <a:headEnd/>
                <a:tailEnd/>
              </a:ln>
              <a:uFill>
                <a:solidFill>
                  <a:srgbClr val="C00000"/>
                </a:solidFill>
              </a:uFill>
              <a:latin typeface="Century Gothic"/>
            </a:endParaRPr>
          </a:p>
        </p:txBody>
      </p:sp>
      <p:sp>
        <p:nvSpPr>
          <p:cNvPr id="38919" name="WordArt 78"/>
          <p:cNvSpPr>
            <a:spLocks noChangeArrowheads="1" noChangeShapeType="1" noTextEdit="1"/>
          </p:cNvSpPr>
          <p:nvPr/>
        </p:nvSpPr>
        <p:spPr bwMode="auto">
          <a:xfrm>
            <a:off x="5172075" y="3638550"/>
            <a:ext cx="6635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fr-FR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latin typeface="Century Gothic" panose="020B0502020202020204" pitchFamily="34" charset="0"/>
            </a:endParaRPr>
          </a:p>
        </p:txBody>
      </p:sp>
      <p:pic>
        <p:nvPicPr>
          <p:cNvPr id="33803" name="Picture 79" descr="MENO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527550"/>
            <a:ext cx="6651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80" descr="MEDEQ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494213"/>
            <a:ext cx="42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81" descr="HAND2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506913"/>
            <a:ext cx="449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AutoShape 85"/>
          <p:cNvSpPr>
            <a:spLocks noChangeArrowheads="1"/>
          </p:cNvSpPr>
          <p:nvPr/>
        </p:nvSpPr>
        <p:spPr bwMode="auto">
          <a:xfrm>
            <a:off x="1631950" y="3495675"/>
            <a:ext cx="998538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924" name="WordArt 86"/>
          <p:cNvSpPr>
            <a:spLocks noChangeArrowheads="1" noChangeShapeType="1" noTextEdit="1"/>
          </p:cNvSpPr>
          <p:nvPr/>
        </p:nvSpPr>
        <p:spPr bwMode="auto">
          <a:xfrm>
            <a:off x="1698625" y="4143375"/>
            <a:ext cx="863600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solidFill>
                  <a:srgbClr val="1C1C1C"/>
                </a:solidFill>
                <a:latin typeface="Impact" panose="020B0806030902050204" pitchFamily="34" charset="0"/>
              </a:rPr>
              <a:t>INDUSTRIE</a:t>
            </a:r>
          </a:p>
        </p:txBody>
      </p:sp>
      <p:sp>
        <p:nvSpPr>
          <p:cNvPr id="38925" name="WordArt 94"/>
          <p:cNvSpPr>
            <a:spLocks noChangeArrowheads="1" noChangeShapeType="1" noTextEdit="1"/>
          </p:cNvSpPr>
          <p:nvPr/>
        </p:nvSpPr>
        <p:spPr bwMode="auto">
          <a:xfrm>
            <a:off x="3959225" y="3592513"/>
            <a:ext cx="7953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ST2S</a:t>
            </a:r>
          </a:p>
        </p:txBody>
      </p:sp>
      <p:sp>
        <p:nvSpPr>
          <p:cNvPr id="38926" name="WordArt 96"/>
          <p:cNvSpPr>
            <a:spLocks noChangeArrowheads="1" noChangeShapeType="1" noTextEdit="1"/>
          </p:cNvSpPr>
          <p:nvPr/>
        </p:nvSpPr>
        <p:spPr bwMode="auto">
          <a:xfrm>
            <a:off x="7315200" y="3584575"/>
            <a:ext cx="8636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STD2A</a:t>
            </a:r>
          </a:p>
        </p:txBody>
      </p:sp>
      <p:pic>
        <p:nvPicPr>
          <p:cNvPr id="33812" name="Picture 97" descr="j03005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638675"/>
            <a:ext cx="573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98" descr="MEDEM0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1463" y="4540250"/>
            <a:ext cx="5318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99" descr="j0193752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4514850"/>
            <a:ext cx="4953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5" name="AutoShape 105"/>
          <p:cNvSpPr>
            <a:spLocks noChangeArrowheads="1"/>
          </p:cNvSpPr>
          <p:nvPr/>
        </p:nvSpPr>
        <p:spPr bwMode="auto">
          <a:xfrm>
            <a:off x="2749550" y="3495675"/>
            <a:ext cx="996950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816" name="AutoShape 106"/>
          <p:cNvSpPr>
            <a:spLocks noChangeArrowheads="1"/>
          </p:cNvSpPr>
          <p:nvPr/>
        </p:nvSpPr>
        <p:spPr bwMode="auto">
          <a:xfrm>
            <a:off x="6115050" y="3495675"/>
            <a:ext cx="996950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817" name="AutoShape 107"/>
          <p:cNvSpPr>
            <a:spLocks noChangeArrowheads="1"/>
          </p:cNvSpPr>
          <p:nvPr/>
        </p:nvSpPr>
        <p:spPr bwMode="auto">
          <a:xfrm>
            <a:off x="4995863" y="3495675"/>
            <a:ext cx="996950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818" name="AutoShape 108"/>
          <p:cNvSpPr>
            <a:spLocks noChangeArrowheads="1"/>
          </p:cNvSpPr>
          <p:nvPr/>
        </p:nvSpPr>
        <p:spPr bwMode="auto">
          <a:xfrm>
            <a:off x="3848100" y="3482975"/>
            <a:ext cx="996950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819" name="AutoShape 109"/>
          <p:cNvSpPr>
            <a:spLocks noChangeArrowheads="1"/>
          </p:cNvSpPr>
          <p:nvPr/>
        </p:nvSpPr>
        <p:spPr bwMode="auto">
          <a:xfrm>
            <a:off x="7248525" y="3495675"/>
            <a:ext cx="998538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820" name="AutoShape 110"/>
          <p:cNvSpPr>
            <a:spLocks noChangeArrowheads="1"/>
          </p:cNvSpPr>
          <p:nvPr/>
        </p:nvSpPr>
        <p:spPr bwMode="auto">
          <a:xfrm>
            <a:off x="8366125" y="3495675"/>
            <a:ext cx="996950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821" name="AutoShape 111"/>
          <p:cNvSpPr>
            <a:spLocks noChangeArrowheads="1"/>
          </p:cNvSpPr>
          <p:nvPr/>
        </p:nvSpPr>
        <p:spPr bwMode="auto">
          <a:xfrm>
            <a:off x="9496425" y="3495675"/>
            <a:ext cx="998538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937" name="WordArt 113"/>
          <p:cNvSpPr>
            <a:spLocks noChangeArrowheads="1" noChangeShapeType="1" noTextEdit="1"/>
          </p:cNvSpPr>
          <p:nvPr/>
        </p:nvSpPr>
        <p:spPr bwMode="auto">
          <a:xfrm>
            <a:off x="8539163" y="3584575"/>
            <a:ext cx="698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S2TMD</a:t>
            </a:r>
          </a:p>
        </p:txBody>
      </p:sp>
      <p:sp>
        <p:nvSpPr>
          <p:cNvPr id="38938" name="WordArt 115"/>
          <p:cNvSpPr>
            <a:spLocks noChangeArrowheads="1" noChangeShapeType="1" noTextEdit="1"/>
          </p:cNvSpPr>
          <p:nvPr/>
        </p:nvSpPr>
        <p:spPr bwMode="auto">
          <a:xfrm>
            <a:off x="9564688" y="3586163"/>
            <a:ext cx="8636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STHR</a:t>
            </a:r>
          </a:p>
        </p:txBody>
      </p:sp>
      <p:sp>
        <p:nvSpPr>
          <p:cNvPr id="38939" name="WordArt 116"/>
          <p:cNvSpPr>
            <a:spLocks noChangeArrowheads="1" noChangeShapeType="1" noTextEdit="1"/>
          </p:cNvSpPr>
          <p:nvPr/>
        </p:nvSpPr>
        <p:spPr bwMode="auto">
          <a:xfrm>
            <a:off x="2814638" y="4143375"/>
            <a:ext cx="865187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solidFill>
                  <a:srgbClr val="1C1C1C"/>
                </a:solidFill>
                <a:latin typeface="Impact" panose="020B0806030902050204" pitchFamily="34" charset="0"/>
              </a:rPr>
              <a:t>LABORATOIRE</a:t>
            </a:r>
          </a:p>
        </p:txBody>
      </p:sp>
      <p:sp>
        <p:nvSpPr>
          <p:cNvPr id="38940" name="WordArt 117"/>
          <p:cNvSpPr>
            <a:spLocks noChangeArrowheads="1" noChangeShapeType="1" noTextEdit="1"/>
          </p:cNvSpPr>
          <p:nvPr/>
        </p:nvSpPr>
        <p:spPr bwMode="auto">
          <a:xfrm>
            <a:off x="6180138" y="4143375"/>
            <a:ext cx="865187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solidFill>
                  <a:srgbClr val="1C1C1C"/>
                </a:solidFill>
                <a:latin typeface="Impact" panose="020B0806030902050204" pitchFamily="34" charset="0"/>
              </a:rPr>
              <a:t>AGRONOMIE</a:t>
            </a:r>
          </a:p>
        </p:txBody>
      </p:sp>
      <p:sp>
        <p:nvSpPr>
          <p:cNvPr id="38941" name="WordArt 118"/>
          <p:cNvSpPr>
            <a:spLocks noChangeArrowheads="1" noChangeShapeType="1" noTextEdit="1"/>
          </p:cNvSpPr>
          <p:nvPr/>
        </p:nvSpPr>
        <p:spPr bwMode="auto">
          <a:xfrm>
            <a:off x="5060950" y="4143375"/>
            <a:ext cx="865188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solidFill>
                  <a:srgbClr val="1C1C1C"/>
                </a:solidFill>
                <a:latin typeface="Impact" panose="020B0806030902050204" pitchFamily="34" charset="0"/>
              </a:rPr>
              <a:t>GESTION</a:t>
            </a:r>
          </a:p>
        </p:txBody>
      </p:sp>
      <p:sp>
        <p:nvSpPr>
          <p:cNvPr id="38942" name="WordArt 119"/>
          <p:cNvSpPr>
            <a:spLocks noChangeArrowheads="1" noChangeShapeType="1" noTextEdit="1"/>
          </p:cNvSpPr>
          <p:nvPr/>
        </p:nvSpPr>
        <p:spPr bwMode="auto">
          <a:xfrm>
            <a:off x="3913188" y="4130675"/>
            <a:ext cx="865187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solidFill>
                  <a:srgbClr val="1C1C1C"/>
                </a:solidFill>
                <a:latin typeface="Impact" panose="020B0806030902050204" pitchFamily="34" charset="0"/>
              </a:rPr>
              <a:t>SANTE-SOCIAL</a:t>
            </a:r>
          </a:p>
        </p:txBody>
      </p:sp>
      <p:sp>
        <p:nvSpPr>
          <p:cNvPr id="38943" name="WordArt 120"/>
          <p:cNvSpPr>
            <a:spLocks noChangeArrowheads="1" noChangeShapeType="1" noTextEdit="1"/>
          </p:cNvSpPr>
          <p:nvPr/>
        </p:nvSpPr>
        <p:spPr bwMode="auto">
          <a:xfrm>
            <a:off x="7315200" y="4160838"/>
            <a:ext cx="865188" cy="2143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solidFill>
                  <a:srgbClr val="1C1C1C"/>
                </a:solidFill>
                <a:latin typeface="Impact" panose="020B0806030902050204" pitchFamily="34" charset="0"/>
              </a:rPr>
              <a:t>ARTS APPLIQUES</a:t>
            </a:r>
          </a:p>
        </p:txBody>
      </p:sp>
      <p:sp>
        <p:nvSpPr>
          <p:cNvPr id="38944" name="WordArt 121"/>
          <p:cNvSpPr>
            <a:spLocks noChangeArrowheads="1" noChangeShapeType="1" noTextEdit="1"/>
          </p:cNvSpPr>
          <p:nvPr/>
        </p:nvSpPr>
        <p:spPr bwMode="auto">
          <a:xfrm>
            <a:off x="8431213" y="4160838"/>
            <a:ext cx="865187" cy="3667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solidFill>
                  <a:srgbClr val="1C1C1C"/>
                </a:solidFill>
                <a:latin typeface="Impact" panose="020B0806030902050204" pitchFamily="34" charset="0"/>
              </a:rPr>
              <a:t>THEATRE-MUSIQUE</a:t>
            </a:r>
          </a:p>
          <a:p>
            <a:pPr algn="ctr"/>
            <a:r>
              <a:rPr lang="fr-FR" sz="3600" kern="10">
                <a:solidFill>
                  <a:srgbClr val="1C1C1C"/>
                </a:solidFill>
                <a:latin typeface="Impact" panose="020B0806030902050204" pitchFamily="34" charset="0"/>
              </a:rPr>
              <a:t>-DANSE</a:t>
            </a:r>
          </a:p>
        </p:txBody>
      </p:sp>
      <p:sp>
        <p:nvSpPr>
          <p:cNvPr id="38945" name="WordArt 122"/>
          <p:cNvSpPr>
            <a:spLocks noChangeArrowheads="1" noChangeShapeType="1" noTextEdit="1"/>
          </p:cNvSpPr>
          <p:nvPr/>
        </p:nvSpPr>
        <p:spPr bwMode="auto">
          <a:xfrm>
            <a:off x="9563100" y="4192588"/>
            <a:ext cx="865188" cy="131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solidFill>
                  <a:srgbClr val="1C1C1C"/>
                </a:solidFill>
                <a:latin typeface="Impact" panose="020B0806030902050204" pitchFamily="34" charset="0"/>
              </a:rPr>
              <a:t>Hôtellerie-Restauration</a:t>
            </a:r>
          </a:p>
        </p:txBody>
      </p:sp>
      <p:pic>
        <p:nvPicPr>
          <p:cNvPr id="33833" name="Picture 123" descr="MCj0434771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4540250"/>
            <a:ext cx="533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124" descr="MCj0280980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4527550"/>
            <a:ext cx="5318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8" name="WordArt 130"/>
          <p:cNvSpPr>
            <a:spLocks noChangeArrowheads="1" noChangeShapeType="1" noTextEdit="1"/>
          </p:cNvSpPr>
          <p:nvPr/>
        </p:nvSpPr>
        <p:spPr bwMode="auto">
          <a:xfrm>
            <a:off x="1666875" y="5583238"/>
            <a:ext cx="931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 panose="020B0502020202020204" pitchFamily="34" charset="0"/>
              </a:rPr>
              <a:t>4 spécialités</a:t>
            </a:r>
          </a:p>
        </p:txBody>
      </p:sp>
      <p:sp>
        <p:nvSpPr>
          <p:cNvPr id="38949" name="WordArt 131"/>
          <p:cNvSpPr>
            <a:spLocks noChangeArrowheads="1" noChangeShapeType="1" noTextEdit="1"/>
          </p:cNvSpPr>
          <p:nvPr/>
        </p:nvSpPr>
        <p:spPr bwMode="auto">
          <a:xfrm>
            <a:off x="2801938" y="5583238"/>
            <a:ext cx="9302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 panose="020B0502020202020204" pitchFamily="34" charset="0"/>
              </a:rPr>
              <a:t>2 spécialités</a:t>
            </a:r>
          </a:p>
        </p:txBody>
      </p:sp>
      <p:sp>
        <p:nvSpPr>
          <p:cNvPr id="38950" name="WordArt 132"/>
          <p:cNvSpPr>
            <a:spLocks noChangeArrowheads="1" noChangeShapeType="1" noTextEdit="1"/>
          </p:cNvSpPr>
          <p:nvPr/>
        </p:nvSpPr>
        <p:spPr bwMode="auto">
          <a:xfrm>
            <a:off x="5054600" y="5583238"/>
            <a:ext cx="9302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 panose="020B0502020202020204" pitchFamily="34" charset="0"/>
              </a:rPr>
              <a:t>4 spécialités</a:t>
            </a:r>
          </a:p>
        </p:txBody>
      </p:sp>
      <p:sp>
        <p:nvSpPr>
          <p:cNvPr id="38951" name="WordArt 133"/>
          <p:cNvSpPr>
            <a:spLocks noChangeArrowheads="1" noChangeShapeType="1" noTextEdit="1"/>
          </p:cNvSpPr>
          <p:nvPr/>
        </p:nvSpPr>
        <p:spPr bwMode="auto">
          <a:xfrm>
            <a:off x="8524875" y="5583238"/>
            <a:ext cx="73183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 panose="020B0502020202020204" pitchFamily="34" charset="0"/>
              </a:rPr>
              <a:t>3 options</a:t>
            </a:r>
          </a:p>
        </p:txBody>
      </p:sp>
      <p:sp>
        <p:nvSpPr>
          <p:cNvPr id="38952" name="WordArt 134"/>
          <p:cNvSpPr>
            <a:spLocks noChangeArrowheads="1" noChangeShapeType="1" noTextEdit="1"/>
          </p:cNvSpPr>
          <p:nvPr/>
        </p:nvSpPr>
        <p:spPr bwMode="auto">
          <a:xfrm>
            <a:off x="6151563" y="5583238"/>
            <a:ext cx="9302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 panose="020B0502020202020204" pitchFamily="34" charset="0"/>
              </a:rPr>
              <a:t>4 domaines</a:t>
            </a:r>
          </a:p>
        </p:txBody>
      </p:sp>
      <p:sp>
        <p:nvSpPr>
          <p:cNvPr id="38953" name="WordArt 135"/>
          <p:cNvSpPr>
            <a:spLocks noChangeArrowheads="1" noChangeShapeType="1" noTextEdit="1"/>
          </p:cNvSpPr>
          <p:nvPr/>
        </p:nvSpPr>
        <p:spPr bwMode="auto">
          <a:xfrm>
            <a:off x="6151563" y="5799138"/>
            <a:ext cx="9302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 panose="020B0502020202020204" pitchFamily="34" charset="0"/>
              </a:rPr>
              <a:t>d'approfondissement</a:t>
            </a:r>
          </a:p>
        </p:txBody>
      </p:sp>
      <p:sp>
        <p:nvSpPr>
          <p:cNvPr id="33841" name="AutoShape 136"/>
          <p:cNvSpPr>
            <a:spLocks noChangeArrowheads="1"/>
          </p:cNvSpPr>
          <p:nvPr/>
        </p:nvSpPr>
        <p:spPr bwMode="auto">
          <a:xfrm>
            <a:off x="2984500" y="5257800"/>
            <a:ext cx="598488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842" name="AutoShape 137"/>
          <p:cNvSpPr>
            <a:spLocks noChangeArrowheads="1"/>
          </p:cNvSpPr>
          <p:nvPr/>
        </p:nvSpPr>
        <p:spPr bwMode="auto">
          <a:xfrm>
            <a:off x="1849438" y="5257800"/>
            <a:ext cx="598487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843" name="AutoShape 138"/>
          <p:cNvSpPr>
            <a:spLocks noChangeArrowheads="1"/>
          </p:cNvSpPr>
          <p:nvPr/>
        </p:nvSpPr>
        <p:spPr bwMode="auto">
          <a:xfrm>
            <a:off x="5226050" y="5257800"/>
            <a:ext cx="596900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844" name="AutoShape 139"/>
          <p:cNvSpPr>
            <a:spLocks noChangeArrowheads="1"/>
          </p:cNvSpPr>
          <p:nvPr/>
        </p:nvSpPr>
        <p:spPr bwMode="auto">
          <a:xfrm>
            <a:off x="6330950" y="5257800"/>
            <a:ext cx="598488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845" name="AutoShape 140"/>
          <p:cNvSpPr>
            <a:spLocks noChangeArrowheads="1"/>
          </p:cNvSpPr>
          <p:nvPr/>
        </p:nvSpPr>
        <p:spPr bwMode="auto">
          <a:xfrm>
            <a:off x="8588375" y="5257800"/>
            <a:ext cx="598488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fr-FR" sz="17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959" name="WordArt 94"/>
          <p:cNvSpPr>
            <a:spLocks noChangeArrowheads="1" noChangeShapeType="1" noTextEdit="1"/>
          </p:cNvSpPr>
          <p:nvPr/>
        </p:nvSpPr>
        <p:spPr bwMode="auto">
          <a:xfrm>
            <a:off x="5100638" y="3584575"/>
            <a:ext cx="796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STMG</a:t>
            </a:r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7431BB4F-300B-4E13-8182-696B23F5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333375"/>
            <a:ext cx="6478587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fr-FR" altLang="fr-FR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Bacs technologiques </a:t>
            </a:r>
          </a:p>
        </p:txBody>
      </p:sp>
      <p:cxnSp>
        <p:nvCxnSpPr>
          <p:cNvPr id="38961" name="Connecteur droit 3"/>
          <p:cNvCxnSpPr>
            <a:cxnSpLocks noChangeShapeType="1"/>
          </p:cNvCxnSpPr>
          <p:nvPr/>
        </p:nvCxnSpPr>
        <p:spPr bwMode="auto">
          <a:xfrm flipV="1">
            <a:off x="3446463" y="1120775"/>
            <a:ext cx="7221537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CC76EA0E-5DD5-455A-BA7F-319B99F07D00}"/>
              </a:ext>
            </a:extLst>
          </p:cNvPr>
          <p:cNvSpPr/>
          <p:nvPr/>
        </p:nvSpPr>
        <p:spPr>
          <a:xfrm rot="16200000">
            <a:off x="9838532" y="2780506"/>
            <a:ext cx="296862" cy="981075"/>
          </a:xfrm>
          <a:prstGeom prst="rightBrace">
            <a:avLst>
              <a:gd name="adj1" fmla="val 8333"/>
              <a:gd name="adj2" fmla="val 551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53" name="ZoneTexte 2"/>
          <p:cNvSpPr txBox="1">
            <a:spLocks noChangeArrowheads="1"/>
          </p:cNvSpPr>
          <p:nvPr/>
        </p:nvSpPr>
        <p:spPr bwMode="auto">
          <a:xfrm>
            <a:off x="9315450" y="2427288"/>
            <a:ext cx="1568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Après une 2</a:t>
            </a:r>
            <a:r>
              <a:rPr lang="fr-FR" altLang="fr-FR" sz="1800" baseline="30000"/>
              <a:t>nde</a:t>
            </a:r>
            <a:r>
              <a:rPr lang="fr-FR" altLang="fr-FR" sz="1800"/>
              <a:t> spécifique</a:t>
            </a:r>
          </a:p>
        </p:txBody>
      </p:sp>
      <p:sp>
        <p:nvSpPr>
          <p:cNvPr id="38964" name="WordArt 118"/>
          <p:cNvSpPr>
            <a:spLocks noChangeArrowheads="1" noChangeShapeType="1" noTextEdit="1"/>
          </p:cNvSpPr>
          <p:nvPr/>
        </p:nvSpPr>
        <p:spPr bwMode="auto">
          <a:xfrm>
            <a:off x="5067300" y="4375150"/>
            <a:ext cx="865188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solidFill>
                  <a:srgbClr val="1C1C1C"/>
                </a:solidFill>
                <a:latin typeface="Impact" panose="020B0806030902050204" pitchFamily="34" charset="0"/>
              </a:rPr>
              <a:t>Commerce</a:t>
            </a:r>
          </a:p>
        </p:txBody>
      </p:sp>
      <p:sp>
        <p:nvSpPr>
          <p:cNvPr id="63" name="Accolade fermante 62">
            <a:extLst>
              <a:ext uri="{FF2B5EF4-FFF2-40B4-BE49-F238E27FC236}">
                <a16:creationId xmlns:a16="http://schemas.microsoft.com/office/drawing/2014/main" id="{02AB3300-FA86-41D7-83AE-8F44D77AAB9D}"/>
              </a:ext>
            </a:extLst>
          </p:cNvPr>
          <p:cNvSpPr/>
          <p:nvPr/>
        </p:nvSpPr>
        <p:spPr>
          <a:xfrm rot="16200000">
            <a:off x="7571581" y="1666082"/>
            <a:ext cx="331787" cy="3251200"/>
          </a:xfrm>
          <a:prstGeom prst="rightBrace">
            <a:avLst>
              <a:gd name="adj1" fmla="val 8333"/>
              <a:gd name="adj2" fmla="val 551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56" name="ZoneTexte 2"/>
          <p:cNvSpPr txBox="1">
            <a:spLocks noChangeArrowheads="1"/>
          </p:cNvSpPr>
          <p:nvPr/>
        </p:nvSpPr>
        <p:spPr bwMode="auto">
          <a:xfrm>
            <a:off x="6605588" y="2432050"/>
            <a:ext cx="257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Après une option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de 2</a:t>
            </a:r>
            <a:r>
              <a:rPr lang="fr-FR" altLang="fr-FR" sz="1800" baseline="30000"/>
              <a:t>nde</a:t>
            </a:r>
            <a:r>
              <a:rPr lang="fr-FR" altLang="fr-FR" sz="1800"/>
              <a:t> GT particulière</a:t>
            </a:r>
          </a:p>
        </p:txBody>
      </p:sp>
      <p:sp>
        <p:nvSpPr>
          <p:cNvPr id="38967" name="Espace réservé du numéro de diapositive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0DD5A4-9E0F-4BD9-A7CE-03B0E21F916C}" type="slidenum">
              <a:rPr lang="fr-FR" altLang="fr-FR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4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ZoneTexte 6">
            <a:extLst/>
          </p:cNvPr>
          <p:cNvSpPr txBox="1">
            <a:spLocks noChangeArrowheads="1"/>
          </p:cNvSpPr>
          <p:nvPr/>
        </p:nvSpPr>
        <p:spPr bwMode="auto">
          <a:xfrm>
            <a:off x="1450788" y="1129516"/>
            <a:ext cx="10172887" cy="31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defRPr/>
            </a:pPr>
            <a:r>
              <a:rPr lang="fr-FR" altLang="fr-FR" sz="3200" b="1" i="1" dirty="0">
                <a:solidFill>
                  <a:srgbClr val="FF0000"/>
                </a:solidFill>
              </a:rPr>
              <a:t>ATTENTION !</a:t>
            </a:r>
          </a:p>
          <a:p>
            <a:pPr marL="0" lvl="1" algn="ctr">
              <a:spcBef>
                <a:spcPct val="0"/>
              </a:spcBef>
              <a:defRPr/>
            </a:pPr>
            <a:r>
              <a:rPr lang="fr-FR" altLang="fr-FR" sz="2400" b="1" dirty="0">
                <a:ln w="0"/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u</a:t>
            </a:r>
            <a:r>
              <a:rPr lang="fr-FR" altLang="fr-FR" sz="2400" b="1" dirty="0">
                <a:ln w="0"/>
                <a:solidFill>
                  <a:schemeClr val="tx1"/>
                </a:solidFill>
                <a:cs typeface="Arial" panose="020B0604020202020204" pitchFamily="34" charset="0"/>
              </a:rPr>
              <a:t>ne sélection sur dossier et/ou entretien spécifique :</a:t>
            </a:r>
            <a:endParaRPr lang="fr-FR" altLang="fr-FR" sz="2400" dirty="0">
              <a:ln w="0"/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defRPr/>
            </a:pPr>
            <a:endParaRPr lang="fr-FR" altLang="fr-FR" sz="2400" u="sng" dirty="0">
              <a:ln w="0"/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solidFill>
                  <a:schemeClr val="tx1"/>
                </a:solidFill>
              </a:rPr>
              <a:t>Option technologique " culture et pratique de la danse ou musique ou théâtre " 6h pour bac S2TMD </a:t>
            </a:r>
            <a:r>
              <a:rPr lang="fr-FR" altLang="fr-FR" sz="1600" dirty="0">
                <a:solidFill>
                  <a:schemeClr val="tx1"/>
                </a:solidFill>
              </a:rPr>
              <a:t>(dossier à transmettre entre janvier et mars au conservatoire)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fr-FR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solidFill>
                  <a:schemeClr val="tx1"/>
                </a:solidFill>
              </a:rPr>
              <a:t>   Sections </a:t>
            </a:r>
            <a:r>
              <a:rPr lang="fr-FR" altLang="fr-FR" sz="2400" dirty="0" err="1">
                <a:solidFill>
                  <a:schemeClr val="tx1"/>
                </a:solidFill>
              </a:rPr>
              <a:t>bi-nationales</a:t>
            </a:r>
            <a:r>
              <a:rPr lang="fr-FR" altLang="fr-FR" sz="2400" dirty="0">
                <a:solidFill>
                  <a:schemeClr val="tx1"/>
                </a:solidFill>
              </a:rPr>
              <a:t> ( </a:t>
            </a:r>
            <a:r>
              <a:rPr lang="fr-FR" altLang="fr-FR" sz="2400" dirty="0" err="1">
                <a:solidFill>
                  <a:schemeClr val="tx1"/>
                </a:solidFill>
              </a:rPr>
              <a:t>Abibac</a:t>
            </a:r>
            <a:r>
              <a:rPr lang="fr-FR" altLang="fr-FR" sz="2400" dirty="0">
                <a:solidFill>
                  <a:schemeClr val="tx1"/>
                </a:solidFill>
              </a:rPr>
              <a:t>, </a:t>
            </a:r>
            <a:r>
              <a:rPr lang="fr-FR" altLang="fr-FR" sz="2400" dirty="0" err="1">
                <a:solidFill>
                  <a:schemeClr val="tx1"/>
                </a:solidFill>
              </a:rPr>
              <a:t>Bachibac</a:t>
            </a:r>
            <a:r>
              <a:rPr lang="fr-FR" altLang="fr-FR" sz="2400" dirty="0">
                <a:solidFill>
                  <a:schemeClr val="tx1"/>
                </a:solidFill>
              </a:rPr>
              <a:t>, </a:t>
            </a:r>
            <a:r>
              <a:rPr lang="fr-FR" altLang="fr-FR" sz="2400" dirty="0" err="1">
                <a:solidFill>
                  <a:schemeClr val="tx1"/>
                </a:solidFill>
              </a:rPr>
              <a:t>Esabac</a:t>
            </a:r>
            <a:r>
              <a:rPr lang="fr-FR" altLang="fr-FR" sz="2400" dirty="0">
                <a:solidFill>
                  <a:schemeClr val="tx1"/>
                </a:solidFill>
              </a:rPr>
              <a:t>) et internationales (américain, anglais)  </a:t>
            </a:r>
            <a:r>
              <a:rPr lang="fr-FR" altLang="fr-FR" sz="1600" dirty="0">
                <a:solidFill>
                  <a:schemeClr val="tx1"/>
                </a:solidFill>
              </a:rPr>
              <a:t>(dossier à faire en mars-avril)</a:t>
            </a:r>
          </a:p>
        </p:txBody>
      </p:sp>
      <p:cxnSp>
        <p:nvCxnSpPr>
          <p:cNvPr id="44035" name="Connecteur droit 2"/>
          <p:cNvCxnSpPr>
            <a:cxnSpLocks noChangeShapeType="1"/>
          </p:cNvCxnSpPr>
          <p:nvPr/>
        </p:nvCxnSpPr>
        <p:spPr bwMode="auto">
          <a:xfrm flipV="1">
            <a:off x="4281488" y="727075"/>
            <a:ext cx="7342187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6" name="ZoneTexte 6"/>
          <p:cNvSpPr txBox="1">
            <a:spLocks noChangeArrowheads="1"/>
          </p:cNvSpPr>
          <p:nvPr/>
        </p:nvSpPr>
        <p:spPr bwMode="auto">
          <a:xfrm>
            <a:off x="4986338" y="90488"/>
            <a:ext cx="91884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altLang="fr-FR">
                <a:cs typeface="Arial" panose="020B0604020202020204" pitchFamily="34" charset="0"/>
              </a:rPr>
              <a:t>2</a:t>
            </a:r>
            <a:r>
              <a:rPr lang="fr-FR" altLang="fr-FR" baseline="30000">
                <a:cs typeface="Arial" panose="020B0604020202020204" pitchFamily="34" charset="0"/>
              </a:rPr>
              <a:t>nde</a:t>
            </a:r>
            <a:r>
              <a:rPr lang="fr-FR" altLang="fr-FR">
                <a:cs typeface="Arial" panose="020B0604020202020204" pitchFamily="34" charset="0"/>
              </a:rPr>
              <a:t> GT avec options ou sections particulières</a:t>
            </a:r>
          </a:p>
        </p:txBody>
      </p:sp>
      <p:sp>
        <p:nvSpPr>
          <p:cNvPr id="2" name="ZoneTexte 1">
            <a:extLst/>
          </p:cNvPr>
          <p:cNvSpPr txBox="1"/>
          <p:nvPr/>
        </p:nvSpPr>
        <p:spPr>
          <a:xfrm>
            <a:off x="827314" y="4678362"/>
            <a:ext cx="11364686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sz="2000" u="sng" dirty="0">
                <a:latin typeface="Tahoma" panose="020B0604030504040204" pitchFamily="34" charset="0"/>
                <a:cs typeface="Arial" panose="020B0604020202020204" pitchFamily="34" charset="0"/>
              </a:rPr>
              <a:t>Une sélection sur critères scolaires et avis du chef d’établissement (pas de dossier)</a:t>
            </a:r>
          </a:p>
          <a:p>
            <a:pPr>
              <a:lnSpc>
                <a:spcPct val="200000"/>
              </a:lnSpc>
              <a:defRPr/>
            </a:pPr>
            <a:r>
              <a:rPr lang="fr-FR" sz="1050" dirty="0"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 </a:t>
            </a:r>
            <a:r>
              <a:rPr lang="fr-FR" dirty="0"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2nde Spécifique </a:t>
            </a:r>
            <a:r>
              <a:rPr lang="fr-FR" dirty="0" err="1"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Hotellerie</a:t>
            </a:r>
            <a:r>
              <a:rPr lang="fr-FR" dirty="0"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Restauration – BAC STHR </a:t>
            </a:r>
            <a:r>
              <a:rPr lang="fr-FR" i="1" dirty="0"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recrutement académique</a:t>
            </a:r>
            <a:endParaRPr lang="fr-FR" i="1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1169988" indent="-1169988">
              <a:defRPr/>
            </a:pPr>
            <a:r>
              <a:rPr lang="fr-FR" sz="1050" dirty="0"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 </a:t>
            </a:r>
            <a:r>
              <a:rPr lang="fr-FR" dirty="0">
                <a:latin typeface="Tahoma" panose="020B0604030504040204" pitchFamily="34" charset="0"/>
                <a:cs typeface="Arial" panose="020B0604020202020204" pitchFamily="34" charset="0"/>
              </a:rPr>
              <a:t>Pour l’enseignement optionnel Création et culture design – Bac STD2A </a:t>
            </a:r>
            <a:r>
              <a:rPr lang="fr-FR" i="1" dirty="0">
                <a:latin typeface="Tahoma" panose="020B0604030504040204" pitchFamily="34" charset="0"/>
                <a:cs typeface="Arial" panose="020B0604020202020204" pitchFamily="34" charset="0"/>
              </a:rPr>
              <a:t>recrutement académique</a:t>
            </a:r>
          </a:p>
          <a:p>
            <a:pPr marL="1169988" indent="-1169988">
              <a:lnSpc>
                <a:spcPct val="150000"/>
              </a:lnSpc>
              <a:defRPr/>
            </a:pPr>
            <a:r>
              <a:rPr lang="fr-FR" sz="1050" dirty="0"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r>
              <a:rPr lang="fr-FR" dirty="0"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>
                <a:latin typeface="Tahoma" panose="020B0604030504040204" pitchFamily="34" charset="0"/>
                <a:cs typeface="Arial" panose="020B0604020202020204" pitchFamily="34" charset="0"/>
              </a:rPr>
              <a:t>Pour l’enseignement optionnel agricole EATDD - BAC STAV et Général </a:t>
            </a:r>
            <a:r>
              <a:rPr lang="fr-FR" i="1" dirty="0">
                <a:latin typeface="Tahoma" panose="020B0604030504040204" pitchFamily="34" charset="0"/>
                <a:cs typeface="Arial" panose="020B0604020202020204" pitchFamily="34" charset="0"/>
              </a:rPr>
              <a:t>recrutement départemental</a:t>
            </a:r>
          </a:p>
        </p:txBody>
      </p:sp>
    </p:spTree>
    <p:extLst>
      <p:ext uri="{BB962C8B-B14F-4D97-AF65-F5344CB8AC3E}">
        <p14:creationId xmlns:p14="http://schemas.microsoft.com/office/powerpoint/2010/main" val="346806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660574C5-2977-4C9E-BBCE-514A8CADE6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195837" y="1815548"/>
            <a:ext cx="12083037" cy="1728657"/>
          </a:xfrm>
        </p:spPr>
        <p:txBody>
          <a:bodyPr lIns="90004" tIns="44997" rIns="90004" bIns="44997" anchorCtr="1">
            <a:normAutofit fontScale="77500" lnSpcReduction="20000"/>
          </a:bodyPr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fr-FR" sz="6000" dirty="0"/>
              <a:t>Les Procédures</a:t>
            </a:r>
          </a:p>
          <a:p>
            <a:pPr marL="0" lvl="0" indent="0" algn="ctr">
              <a:spcAft>
                <a:spcPts val="0"/>
              </a:spcAft>
              <a:buNone/>
            </a:pPr>
            <a:endParaRPr lang="fr-FR" sz="6000" dirty="0"/>
          </a:p>
          <a:p>
            <a:pPr marL="0" lvl="0" indent="0" algn="ctr">
              <a:spcAft>
                <a:spcPts val="0"/>
              </a:spcAft>
              <a:buNone/>
            </a:pPr>
            <a:r>
              <a:rPr lang="fr-FR" sz="4000" i="1" dirty="0"/>
              <a:t>Orientation –Affectation-Inscription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21" y="1538444"/>
            <a:ext cx="9640558" cy="4863068"/>
          </a:xfrm>
          <a:prstGeom prst="rect">
            <a:avLst/>
          </a:prstGeom>
        </p:spPr>
      </p:pic>
      <p:cxnSp>
        <p:nvCxnSpPr>
          <p:cNvPr id="5" name="Connecteur droit 4"/>
          <p:cNvCxnSpPr>
            <a:cxnSpLocks noChangeShapeType="1"/>
          </p:cNvCxnSpPr>
          <p:nvPr/>
        </p:nvCxnSpPr>
        <p:spPr bwMode="auto">
          <a:xfrm>
            <a:off x="806824" y="1237129"/>
            <a:ext cx="10923513" cy="2117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80" y="153502"/>
            <a:ext cx="10972440" cy="1384995"/>
          </a:xfrm>
        </p:spPr>
        <p:txBody>
          <a:bodyPr/>
          <a:lstStyle/>
          <a:p>
            <a:pPr algn="r"/>
            <a:r>
              <a:rPr lang="fr-FR" sz="3200" dirty="0">
                <a:latin typeface="Arial" panose="020B0604020202020204" pitchFamily="34" charset="0"/>
                <a:ea typeface="+mn-ea"/>
                <a:cs typeface="+mn-cs"/>
              </a:rPr>
              <a:t>Procédures d’Orientation – Affectation – Inscription : </a:t>
            </a:r>
            <a:br>
              <a:rPr lang="fr-FR" sz="32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fr-FR" sz="3200" dirty="0">
                <a:latin typeface="Arial" panose="020B0604020202020204" pitchFamily="34" charset="0"/>
                <a:ea typeface="+mn-ea"/>
                <a:cs typeface="+mn-cs"/>
              </a:rPr>
              <a:t>Sur le portail Scolarité services </a:t>
            </a:r>
            <a:b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Arial Italic"/>
              </a:rPr>
            </a:br>
            <a:endParaRPr lang="fr-FR" sz="3600" b="1" dirty="0">
              <a:solidFill>
                <a:schemeClr val="accent4">
                  <a:lumMod val="75000"/>
                </a:schemeClr>
              </a:solidFill>
              <a:latin typeface="Arial Italic"/>
            </a:endParaRPr>
          </a:p>
        </p:txBody>
      </p:sp>
    </p:spTree>
    <p:extLst>
      <p:ext uri="{BB962C8B-B14F-4D97-AF65-F5344CB8AC3E}">
        <p14:creationId xmlns:p14="http://schemas.microsoft.com/office/powerpoint/2010/main" val="240170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068001"/>
            <a:ext cx="8566571" cy="5682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874059" y="181604"/>
            <a:ext cx="11030450" cy="8863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200" dirty="0">
                <a:latin typeface="Arial" panose="020B0604020202020204" pitchFamily="34" charset="0"/>
                <a:ea typeface="+mn-ea"/>
                <a:cs typeface="+mn-cs"/>
              </a:rPr>
              <a:t>Procédure d’Orientation : Service en ligne Orientation</a:t>
            </a:r>
            <a:endParaRPr lang="fr-FR" sz="3600" b="1" dirty="0">
              <a:solidFill>
                <a:schemeClr val="accent4">
                  <a:lumMod val="75000"/>
                </a:schemeClr>
              </a:solidFill>
              <a:latin typeface="Arial Italic"/>
            </a:endParaRPr>
          </a:p>
        </p:txBody>
      </p:sp>
      <p:cxnSp>
        <p:nvCxnSpPr>
          <p:cNvPr id="4" name="Connecteur droit 3"/>
          <p:cNvCxnSpPr>
            <a:cxnSpLocks noChangeShapeType="1"/>
          </p:cNvCxnSpPr>
          <p:nvPr/>
        </p:nvCxnSpPr>
        <p:spPr bwMode="auto">
          <a:xfrm>
            <a:off x="4310743" y="928914"/>
            <a:ext cx="7593766" cy="3910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lèche droite 5"/>
          <p:cNvSpPr/>
          <p:nvPr/>
        </p:nvSpPr>
        <p:spPr>
          <a:xfrm rot="5400000">
            <a:off x="4658930" y="1737096"/>
            <a:ext cx="632012" cy="443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8013497" y="1732521"/>
            <a:ext cx="632012" cy="443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4464424" y="2891118"/>
            <a:ext cx="11026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778174" y="2891118"/>
            <a:ext cx="11026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5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3872753" y="163513"/>
            <a:ext cx="7844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4000" dirty="0">
                <a:latin typeface="Arial" panose="020B0604020202020204" pitchFamily="34" charset="0"/>
              </a:rPr>
              <a:t>La Procédure d’affectation -TSA</a:t>
            </a:r>
          </a:p>
        </p:txBody>
      </p:sp>
      <p:cxnSp>
        <p:nvCxnSpPr>
          <p:cNvPr id="51203" name="Connecteur droit 2"/>
          <p:cNvCxnSpPr>
            <a:cxnSpLocks noChangeShapeType="1"/>
          </p:cNvCxnSpPr>
          <p:nvPr/>
        </p:nvCxnSpPr>
        <p:spPr bwMode="auto">
          <a:xfrm flipV="1">
            <a:off x="4375150" y="868363"/>
            <a:ext cx="7342188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15963" y="1023938"/>
            <a:ext cx="1120026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4800" b="1" u="sng" dirty="0"/>
              <a:t>   </a:t>
            </a:r>
            <a:br>
              <a:rPr lang="fr-FR" altLang="fr-FR" sz="4800" b="1" u="sng" dirty="0"/>
            </a:br>
            <a:r>
              <a:rPr lang="fr-FR" altLang="fr-FR" sz="2800" b="1" u="sng" dirty="0"/>
              <a:t>1/La phase principale d’affectation</a:t>
            </a:r>
            <a:r>
              <a:rPr lang="fr-FR" altLang="fr-FR" sz="2800" b="1" u="sng" dirty="0">
                <a:latin typeface="+mn-lt"/>
              </a:rPr>
              <a:t> </a:t>
            </a:r>
            <a:endParaRPr lang="fr-FR" altLang="fr-FR" sz="2800" b="1" u="sng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1205" name="ZoneTexte 2"/>
          <p:cNvSpPr txBox="1">
            <a:spLocks noChangeArrowheads="1"/>
          </p:cNvSpPr>
          <p:nvPr/>
        </p:nvSpPr>
        <p:spPr bwMode="auto">
          <a:xfrm>
            <a:off x="860425" y="1671638"/>
            <a:ext cx="113315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 sz="2000" dirty="0"/>
          </a:p>
          <a:p>
            <a:r>
              <a:rPr lang="fr-FR" altLang="fr-FR" sz="2000" dirty="0"/>
              <a:t>compléter dans l’onglet </a:t>
            </a:r>
            <a:r>
              <a:rPr lang="fr-FR" altLang="fr-FR" sz="2000" b="1" u="sng" dirty="0"/>
              <a:t>« Affectation après la 3</a:t>
            </a:r>
            <a:r>
              <a:rPr lang="fr-FR" altLang="fr-FR" sz="2000" b="1" u="sng" baseline="30000" dirty="0"/>
              <a:t>ème</a:t>
            </a:r>
            <a:r>
              <a:rPr lang="fr-FR" altLang="fr-FR" sz="2000" b="1" u="sng" dirty="0"/>
              <a:t> »  </a:t>
            </a:r>
            <a:r>
              <a:rPr lang="fr-FR" altLang="fr-FR" sz="2000" dirty="0"/>
              <a:t>en précisant :</a:t>
            </a:r>
          </a:p>
          <a:p>
            <a:endParaRPr lang="fr-FR" alt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altLang="fr-FR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</a:t>
            </a:r>
            <a:r>
              <a:rPr lang="fr-FR" altLang="fr-FR" sz="2000" b="1" dirty="0" err="1">
                <a:solidFill>
                  <a:srgbClr val="C00000"/>
                </a:solidFill>
              </a:rPr>
              <a:t>oeu</a:t>
            </a:r>
            <a:r>
              <a:rPr lang="fr-FR" altLang="fr-FR" sz="2000" b="1" dirty="0">
                <a:solidFill>
                  <a:srgbClr val="C00000"/>
                </a:solidFill>
              </a:rPr>
              <a:t> CAP </a:t>
            </a:r>
            <a:r>
              <a:rPr lang="fr-FR" altLang="fr-FR" sz="2000" dirty="0"/>
              <a:t>: spécialité </a:t>
            </a:r>
            <a:r>
              <a:rPr lang="fr-FR" altLang="fr-FR" sz="2000" dirty="0">
                <a:solidFill>
                  <a:srgbClr val="FF0000"/>
                </a:solidFill>
              </a:rPr>
              <a:t>+</a:t>
            </a:r>
            <a:r>
              <a:rPr lang="fr-FR" altLang="fr-FR" sz="2000" dirty="0"/>
              <a:t> établissement (</a:t>
            </a:r>
            <a:r>
              <a:rPr lang="fr-FR" altLang="fr-FR" sz="2000" u="sng" dirty="0"/>
              <a:t>public, privé ou CFA</a:t>
            </a:r>
            <a:r>
              <a:rPr lang="fr-FR" altLang="fr-FR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altLang="fr-FR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alt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V</a:t>
            </a:r>
            <a:r>
              <a:rPr lang="fr-FR" altLang="fr-FR" sz="2000" b="1" dirty="0">
                <a:solidFill>
                  <a:srgbClr val="C00000"/>
                </a:solidFill>
              </a:rPr>
              <a:t>œu 2</a:t>
            </a:r>
            <a:r>
              <a:rPr lang="fr-FR" altLang="fr-FR" sz="2000" b="1" baseline="30000" dirty="0">
                <a:solidFill>
                  <a:srgbClr val="C00000"/>
                </a:solidFill>
              </a:rPr>
              <a:t>nde</a:t>
            </a:r>
            <a:r>
              <a:rPr lang="fr-FR" altLang="fr-FR" sz="2000" b="1" dirty="0">
                <a:solidFill>
                  <a:srgbClr val="C00000"/>
                </a:solidFill>
              </a:rPr>
              <a:t> pro </a:t>
            </a:r>
            <a:r>
              <a:rPr lang="fr-FR" altLang="fr-FR" sz="2000" dirty="0"/>
              <a:t>: famille de métiers ou spécialité du bac pro  </a:t>
            </a:r>
            <a:r>
              <a:rPr lang="fr-FR" altLang="fr-FR" sz="2000" dirty="0">
                <a:solidFill>
                  <a:srgbClr val="FF0000"/>
                </a:solidFill>
              </a:rPr>
              <a:t>+</a:t>
            </a:r>
            <a:r>
              <a:rPr lang="fr-FR" altLang="fr-FR" sz="2000" dirty="0"/>
              <a:t> établissement (</a:t>
            </a:r>
            <a:r>
              <a:rPr lang="fr-FR" altLang="fr-FR" sz="2000" u="sng" dirty="0"/>
              <a:t>public, privé ou CFA</a:t>
            </a:r>
            <a:r>
              <a:rPr lang="fr-FR" altLang="fr-FR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altLang="fr-FR" sz="20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altLang="fr-FR" sz="2000" b="1" dirty="0">
                <a:solidFill>
                  <a:srgbClr val="C00000"/>
                </a:solidFill>
              </a:rPr>
              <a:t>Vœu 2</a:t>
            </a:r>
            <a:r>
              <a:rPr lang="fr-FR" altLang="fr-FR" sz="2000" b="1" baseline="30000" dirty="0">
                <a:solidFill>
                  <a:srgbClr val="C00000"/>
                </a:solidFill>
              </a:rPr>
              <a:t>nde</a:t>
            </a:r>
            <a:r>
              <a:rPr lang="fr-FR" altLang="fr-FR" sz="2000" b="1" dirty="0">
                <a:solidFill>
                  <a:srgbClr val="C00000"/>
                </a:solidFill>
              </a:rPr>
              <a:t> Générale et Technologique </a:t>
            </a:r>
            <a:r>
              <a:rPr lang="fr-FR" altLang="fr-FR" sz="2000" dirty="0"/>
              <a:t>: lycée </a:t>
            </a:r>
            <a:r>
              <a:rPr lang="fr-FR" altLang="fr-FR" sz="2000" u="sng" dirty="0"/>
              <a:t>public de secteur</a:t>
            </a:r>
            <a:r>
              <a:rPr lang="fr-FR" altLang="fr-FR" sz="2000" dirty="0"/>
              <a:t> ou  établissement </a:t>
            </a:r>
            <a:r>
              <a:rPr lang="fr-FR" altLang="fr-FR" sz="2000" u="sng" dirty="0"/>
              <a:t>privé</a:t>
            </a:r>
            <a:endParaRPr lang="fr-FR" altLang="fr-FR" sz="2000" dirty="0"/>
          </a:p>
          <a:p>
            <a:r>
              <a:rPr lang="fr-FR" altLang="fr-FR" sz="2000" dirty="0"/>
              <a:t>					ou un lycée </a:t>
            </a:r>
            <a:r>
              <a:rPr lang="fr-FR" altLang="fr-FR" sz="2000" u="sng" dirty="0"/>
              <a:t>public hors secteur</a:t>
            </a:r>
            <a:r>
              <a:rPr lang="fr-FR" altLang="fr-FR" sz="2000" dirty="0"/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87413" y="5180013"/>
            <a:ext cx="108299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400" b="1" u="sng" dirty="0">
                <a:solidFill>
                  <a:srgbClr val="FF0000"/>
                </a:solidFill>
              </a:rPr>
              <a:t>Important</a:t>
            </a:r>
          </a:p>
          <a:p>
            <a:r>
              <a:rPr lang="fr-FR" altLang="fr-FR" sz="2000" dirty="0"/>
              <a:t>Pour </a:t>
            </a:r>
            <a:r>
              <a:rPr lang="fr-FR" altLang="fr-FR" sz="2000" b="1" u="sng" dirty="0"/>
              <a:t>une demande de 2GT</a:t>
            </a:r>
            <a:r>
              <a:rPr lang="fr-FR" altLang="fr-FR" sz="2000" b="1" dirty="0"/>
              <a:t> </a:t>
            </a:r>
            <a:r>
              <a:rPr lang="fr-FR" altLang="fr-FR" sz="2000" dirty="0"/>
              <a:t>dans un </a:t>
            </a:r>
            <a:r>
              <a:rPr lang="fr-FR" altLang="fr-FR" sz="2000" b="1" u="sng" dirty="0"/>
              <a:t>lycée hors secteur</a:t>
            </a:r>
            <a:r>
              <a:rPr lang="fr-FR" altLang="fr-FR" sz="2000" b="1" dirty="0"/>
              <a:t>  	    </a:t>
            </a:r>
            <a:r>
              <a:rPr lang="fr-FR" altLang="fr-FR" sz="2000" b="1" u="sng" dirty="0"/>
              <a:t>demande de dérogation en mai</a:t>
            </a:r>
            <a:r>
              <a:rPr lang="fr-FR" altLang="fr-FR" sz="2000" dirty="0"/>
              <a:t>. 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6812189" y="5572083"/>
            <a:ext cx="590097" cy="377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5327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3947886" y="163513"/>
            <a:ext cx="7769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4000" dirty="0">
                <a:latin typeface="Arial" panose="020B0604020202020204" pitchFamily="34" charset="0"/>
              </a:rPr>
              <a:t>La Procédure d’affectation - TSA</a:t>
            </a:r>
          </a:p>
        </p:txBody>
      </p:sp>
      <p:cxnSp>
        <p:nvCxnSpPr>
          <p:cNvPr id="53251" name="Connecteur droit 2"/>
          <p:cNvCxnSpPr>
            <a:cxnSpLocks noChangeShapeType="1"/>
          </p:cNvCxnSpPr>
          <p:nvPr/>
        </p:nvCxnSpPr>
        <p:spPr bwMode="auto">
          <a:xfrm flipV="1">
            <a:off x="4375150" y="868363"/>
            <a:ext cx="7342188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15963" y="1023938"/>
            <a:ext cx="10741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4800" b="1" u="sng" dirty="0"/>
              <a:t>   </a:t>
            </a:r>
            <a:br>
              <a:rPr lang="fr-FR" altLang="fr-FR" sz="4800" b="1" u="sng" dirty="0"/>
            </a:br>
            <a:r>
              <a:rPr lang="fr-FR" altLang="fr-FR" sz="2400" b="1" u="sng" dirty="0"/>
              <a:t>2/ Un vœu = 1 formation + 1 établissement</a:t>
            </a:r>
            <a:endParaRPr lang="fr-FR" altLang="fr-FR" sz="2400" b="1" u="sng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2879573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fr-FR" altLang="fr-FR" sz="3200" b="1" u="sng" dirty="0">
                <a:solidFill>
                  <a:srgbClr val="000000"/>
                </a:solidFill>
              </a:rPr>
              <a:t>Résultats des vœux d’affectation </a:t>
            </a:r>
            <a:r>
              <a:rPr lang="fr-FR" altLang="fr-FR" sz="2400" b="1" dirty="0">
                <a:solidFill>
                  <a:srgbClr val="000000"/>
                </a:solidFill>
              </a:rPr>
              <a:t>en Lycée public 	     fin juin/ début Juillet</a:t>
            </a:r>
            <a:r>
              <a:rPr lang="fr-FR" altLang="fr-FR" sz="2400" b="1" u="sng" dirty="0">
                <a:solidFill>
                  <a:srgbClr val="000000"/>
                </a:solidFill>
              </a:rPr>
              <a:t> </a:t>
            </a:r>
            <a:r>
              <a:rPr lang="fr-FR" altLang="fr-FR" sz="2400" b="1" dirty="0">
                <a:solidFill>
                  <a:schemeClr val="accent1"/>
                </a:solidFill>
              </a:rPr>
              <a:t>consultable dans l’onglet « affectation après la 3</a:t>
            </a:r>
            <a:r>
              <a:rPr lang="fr-FR" altLang="fr-FR" sz="2400" b="1" baseline="30000" dirty="0">
                <a:solidFill>
                  <a:schemeClr val="accent1"/>
                </a:solidFill>
              </a:rPr>
              <a:t>ème</a:t>
            </a:r>
            <a:r>
              <a:rPr lang="fr-FR" altLang="fr-FR" sz="2400" b="1" dirty="0">
                <a:solidFill>
                  <a:schemeClr val="accent1"/>
                </a:solidFill>
              </a:rPr>
              <a:t> »</a:t>
            </a:r>
            <a:r>
              <a:rPr lang="fr-FR" altLang="fr-FR" sz="2400" b="1" dirty="0">
                <a:solidFill>
                  <a:srgbClr val="000000"/>
                </a:solidFill>
              </a:rPr>
              <a:t>	</a:t>
            </a:r>
          </a:p>
          <a:p>
            <a:pPr lvl="1" algn="ctr">
              <a:spcBef>
                <a:spcPts val="600"/>
              </a:spcBef>
              <a:defRPr/>
            </a:pPr>
            <a:endParaRPr lang="fr-FR" altLang="fr-FR" sz="2400" b="1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fr-FR" altLang="fr-F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alt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Inscription en lycée public dès les résultats (Téléservice Inscription)</a:t>
            </a:r>
          </a:p>
          <a:p>
            <a:pPr lvl="8" algn="ctr">
              <a:defRPr/>
            </a:pPr>
            <a:endParaRPr lang="fr-FR" altLang="fr-F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4" name="AutoShape 5"/>
          <p:cNvSpPr>
            <a:spLocks noChangeArrowheads="1"/>
          </p:cNvSpPr>
          <p:nvPr/>
        </p:nvSpPr>
        <p:spPr bwMode="auto">
          <a:xfrm>
            <a:off x="8480717" y="3120570"/>
            <a:ext cx="508679" cy="188521"/>
          </a:xfrm>
          <a:prstGeom prst="rightArrow">
            <a:avLst>
              <a:gd name="adj1" fmla="val 50000"/>
              <a:gd name="adj2" fmla="val 111889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53255" name="AutoShape 5"/>
          <p:cNvSpPr>
            <a:spLocks noChangeArrowheads="1"/>
          </p:cNvSpPr>
          <p:nvPr/>
        </p:nvSpPr>
        <p:spPr bwMode="auto">
          <a:xfrm>
            <a:off x="5747974" y="6069160"/>
            <a:ext cx="427038" cy="153988"/>
          </a:xfrm>
          <a:prstGeom prst="rightArrow">
            <a:avLst>
              <a:gd name="adj1" fmla="val 50000"/>
              <a:gd name="adj2" fmla="val 11151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53256" name="ZoneTexte 3"/>
          <p:cNvSpPr txBox="1">
            <a:spLocks noChangeArrowheads="1"/>
          </p:cNvSpPr>
          <p:nvPr/>
        </p:nvSpPr>
        <p:spPr bwMode="auto">
          <a:xfrm>
            <a:off x="904875" y="1908175"/>
            <a:ext cx="10914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400" dirty="0">
                <a:sym typeface="Wingdings" panose="05000000000000000000" pitchFamily="2" charset="2"/>
              </a:rPr>
              <a:t> </a:t>
            </a:r>
            <a:r>
              <a:rPr lang="fr-FR" altLang="fr-FR" sz="2400" b="1" dirty="0">
                <a:sym typeface="Wingdings" panose="05000000000000000000" pitchFamily="2" charset="2"/>
              </a:rPr>
              <a:t>Possibilité de faire</a:t>
            </a:r>
            <a:r>
              <a:rPr lang="fr-FR" altLang="fr-FR" sz="2400" b="1" dirty="0"/>
              <a:t> </a:t>
            </a:r>
            <a:r>
              <a:rPr lang="fr-FR" altLang="fr-FR" sz="2400" b="1" u="sng" dirty="0">
                <a:solidFill>
                  <a:srgbClr val="C00000"/>
                </a:solidFill>
              </a:rPr>
              <a:t>jusqu’à 10 vœux dans l’académie </a:t>
            </a:r>
            <a:r>
              <a:rPr lang="fr-FR" altLang="fr-FR" sz="2400" u="sng" dirty="0">
                <a:solidFill>
                  <a:srgbClr val="C00000"/>
                </a:solidFill>
              </a:rPr>
              <a:t>et 5 vœux hors académie</a:t>
            </a:r>
          </a:p>
          <a:p>
            <a:endParaRPr lang="fr-FR" altLang="fr-FR" sz="2400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93426" y="5928759"/>
            <a:ext cx="11887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Rappel :</a:t>
            </a:r>
            <a:r>
              <a:rPr lang="fr-FR" altLang="fr-FR" dirty="0">
                <a:solidFill>
                  <a:srgbClr val="006600"/>
                </a:solidFill>
              </a:rPr>
              <a:t> </a:t>
            </a:r>
            <a:r>
              <a:rPr lang="fr-FR" altLang="fr-FR" sz="2000" b="1" i="1" dirty="0"/>
              <a:t>Pour les</a:t>
            </a:r>
            <a:r>
              <a:rPr lang="fr-FR" altLang="fr-FR" sz="2000" dirty="0"/>
              <a:t> </a:t>
            </a:r>
            <a:r>
              <a:rPr lang="fr-FR" altLang="fr-FR" sz="2000" b="1" i="1" dirty="0"/>
              <a:t>demandes en Lycée privé et CFA 		Toutes les démarches sont à faire par la famille</a:t>
            </a:r>
          </a:p>
          <a:p>
            <a:pPr algn="ctr"/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34674366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683657" y="24608"/>
            <a:ext cx="10338481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600" dirty="0">
                <a:latin typeface="Arial" panose="020B0604020202020204" pitchFamily="34" charset="0"/>
                <a:cs typeface="Lucida Sans Unicode" panose="020B0602030504020204" pitchFamily="34" charset="0"/>
              </a:rPr>
              <a:t>Faire un CAP ou un Bac pro en apprentissage</a:t>
            </a:r>
          </a:p>
        </p:txBody>
      </p:sp>
      <p:cxnSp>
        <p:nvCxnSpPr>
          <p:cNvPr id="27651" name="Connecteur droit 2"/>
          <p:cNvCxnSpPr>
            <a:cxnSpLocks noChangeShapeType="1"/>
          </p:cNvCxnSpPr>
          <p:nvPr/>
        </p:nvCxnSpPr>
        <p:spPr bwMode="auto">
          <a:xfrm>
            <a:off x="4522788" y="1081883"/>
            <a:ext cx="741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09A993E-57A5-4F65-B1EE-F7E8C4B5DCF0}"/>
              </a:ext>
            </a:extLst>
          </p:cNvPr>
          <p:cNvSpPr txBox="1"/>
          <p:nvPr/>
        </p:nvSpPr>
        <p:spPr>
          <a:xfrm>
            <a:off x="1247775" y="1915667"/>
            <a:ext cx="102520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r-FR" sz="2400" b="1" dirty="0">
                <a:sym typeface="Wingdings" panose="05000000000000000000" pitchFamily="2" charset="2"/>
              </a:rPr>
              <a:t>Plusieurs démarches à faire par la famille :</a:t>
            </a:r>
          </a:p>
          <a:p>
            <a:pPr>
              <a:defRPr/>
            </a:pPr>
            <a:endParaRPr lang="fr-FR" sz="2400" b="1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2400" b="1" dirty="0">
                <a:sym typeface="Wingdings" panose="05000000000000000000" pitchFamily="2" charset="2"/>
              </a:rPr>
              <a:t>1/ </a:t>
            </a:r>
            <a:r>
              <a:rPr lang="fr-FR" sz="2400" dirty="0">
                <a:sym typeface="Wingdings" panose="05000000000000000000" pitchFamily="2" charset="2"/>
              </a:rPr>
              <a:t>Prendre contact avec le </a:t>
            </a:r>
            <a:r>
              <a:rPr lang="fr-FR" sz="2400" b="1" dirty="0">
                <a:sym typeface="Wingdings" panose="05000000000000000000" pitchFamily="2" charset="2"/>
              </a:rPr>
              <a:t>Centre de Formation d’Apprentis </a:t>
            </a:r>
            <a:r>
              <a:rPr lang="fr-FR" sz="2400" dirty="0">
                <a:sym typeface="Wingdings" panose="05000000000000000000" pitchFamily="2" charset="2"/>
              </a:rPr>
              <a:t>où se prépare le diplôme</a:t>
            </a:r>
            <a:r>
              <a:rPr lang="fr-FR" sz="2400" b="1" dirty="0">
                <a:sym typeface="Wingdings" panose="05000000000000000000" pitchFamily="2" charset="2"/>
              </a:rPr>
              <a:t> 		</a:t>
            </a:r>
          </a:p>
          <a:p>
            <a:pPr>
              <a:defRPr/>
            </a:pPr>
            <a:r>
              <a:rPr lang="fr-FR" sz="2400" b="1" dirty="0">
                <a:sym typeface="Wingdings" panose="05000000000000000000" pitchFamily="2" charset="2"/>
              </a:rPr>
              <a:t>			Pré-inscription en ligne sur le site internet du CFA</a:t>
            </a:r>
          </a:p>
          <a:p>
            <a:pPr>
              <a:defRPr/>
            </a:pPr>
            <a:endParaRPr lang="fr-FR" sz="2400" b="1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2400" b="1" dirty="0">
                <a:sym typeface="Wingdings" panose="05000000000000000000" pitchFamily="2" charset="2"/>
              </a:rPr>
              <a:t>2/ </a:t>
            </a:r>
            <a:r>
              <a:rPr lang="fr-FR" sz="2400" dirty="0">
                <a:sym typeface="Wingdings" panose="05000000000000000000" pitchFamily="2" charset="2"/>
              </a:rPr>
              <a:t>Rechercher</a:t>
            </a:r>
            <a:r>
              <a:rPr lang="fr-FR" sz="2400" b="1" dirty="0">
                <a:sym typeface="Wingdings" panose="05000000000000000000" pitchFamily="2" charset="2"/>
              </a:rPr>
              <a:t> un maître d’apprentissage </a:t>
            </a:r>
            <a:endParaRPr lang="fr-FR" sz="2400" dirty="0">
              <a:sym typeface="Wingdings" panose="05000000000000000000" pitchFamily="2" charset="2"/>
            </a:endParaRPr>
          </a:p>
          <a:p>
            <a:pPr>
              <a:defRPr/>
            </a:pPr>
            <a:endParaRPr lang="fr-FR" sz="24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2400" dirty="0">
                <a:sym typeface="Wingdings" panose="05000000000000000000" pitchFamily="2" charset="2"/>
              </a:rPr>
              <a:t>			Prendre contact avec </a:t>
            </a:r>
            <a:r>
              <a:rPr lang="fr-FR" sz="2400" b="1" dirty="0">
                <a:sym typeface="Wingdings" panose="05000000000000000000" pitchFamily="2" charset="2"/>
              </a:rPr>
              <a:t>les entreprises </a:t>
            </a:r>
            <a:r>
              <a:rPr lang="fr-FR" sz="2400" dirty="0">
                <a:sym typeface="Wingdings" panose="05000000000000000000" pitchFamily="2" charset="2"/>
              </a:rPr>
              <a:t>		</a:t>
            </a:r>
          </a:p>
          <a:p>
            <a:pPr>
              <a:defRPr/>
            </a:pPr>
            <a:endParaRPr lang="fr-FR" sz="24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2400" b="1" i="1" dirty="0">
                <a:sym typeface="Wingdings" panose="05000000000000000000" pitchFamily="2" charset="2"/>
              </a:rPr>
              <a:t>L’inscription définitive en CFA se fait lorsque le contrat d’apprentissage est signé avec l’entreprise.</a:t>
            </a:r>
            <a:r>
              <a:rPr lang="fr-FR" sz="2400" dirty="0"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27654" name="Espace réservé du numéro de diapositive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00A0134-CD31-441D-9B29-AFD728B5E4AD}" type="slidenum">
              <a:rPr lang="fr-FR" altLang="fr-FR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2975429" y="3420340"/>
            <a:ext cx="827314" cy="3555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091543" y="4857697"/>
            <a:ext cx="827314" cy="3555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78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47917" y="5556250"/>
            <a:ext cx="2675965" cy="1290918"/>
          </a:xfrm>
          <a:prstGeom prst="rightArrow">
            <a:avLst>
              <a:gd name="adj1" fmla="val 56911"/>
              <a:gd name="adj2" fmla="val 41868"/>
            </a:avLst>
          </a:prstGeom>
          <a:solidFill>
            <a:srgbClr val="CC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07986" y="5808663"/>
            <a:ext cx="215582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Consulter la liste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des formations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de sa région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971988" y="5808663"/>
            <a:ext cx="907256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6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rgbClr val="CC0000"/>
                </a:solidFill>
                <a:latin typeface="Verdana" panose="020B0604030504040204" pitchFamily="34" charset="0"/>
              </a:rPr>
              <a:t>Carnet d’adresses disponible sur le site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CC0000"/>
                </a:solidFill>
                <a:latin typeface="Verdana" panose="020B0604030504040204" pitchFamily="34" charset="0"/>
                <a:hlinkClick r:id="rId3"/>
              </a:rPr>
              <a:t>http://</a:t>
            </a:r>
            <a:r>
              <a:rPr lang="fr-FR" altLang="fr-FR" sz="2000" b="1" u="sng" dirty="0">
                <a:solidFill>
                  <a:srgbClr val="0070C0"/>
                </a:solidFill>
                <a:latin typeface="Verdana" panose="020B0604030504040204" pitchFamily="34" charset="0"/>
                <a:hlinkClick r:id="rId3"/>
              </a:rPr>
              <a:t>choisirmonmetier-paysdelaloire.fr/</a:t>
            </a:r>
            <a:r>
              <a:rPr lang="fr-FR" altLang="fr-FR" sz="2000" b="1" u="sng" dirty="0">
                <a:solidFill>
                  <a:srgbClr val="0070C0"/>
                </a:solidFill>
                <a:latin typeface="Verdana" panose="020B0604030504040204" pitchFamily="34" charset="0"/>
              </a:rPr>
              <a:t>guide-apres-3e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17487"/>
            <a:ext cx="1346316" cy="105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3408363" y="123826"/>
            <a:ext cx="7054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4000">
                <a:latin typeface="Arial" panose="020B0604020202020204" pitchFamily="34" charset="0"/>
              </a:rPr>
              <a:t>Se documenter</a:t>
            </a:r>
          </a:p>
        </p:txBody>
      </p:sp>
      <p:cxnSp>
        <p:nvCxnSpPr>
          <p:cNvPr id="25608" name="Connecteur droit 2"/>
          <p:cNvCxnSpPr>
            <a:cxnSpLocks noChangeShapeType="1"/>
          </p:cNvCxnSpPr>
          <p:nvPr/>
        </p:nvCxnSpPr>
        <p:spPr bwMode="auto">
          <a:xfrm flipV="1">
            <a:off x="3121025" y="828676"/>
            <a:ext cx="7342188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610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0" y="1777408"/>
            <a:ext cx="306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72151" y="2729753"/>
            <a:ext cx="5456143" cy="282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5"/>
          <a:stretch/>
        </p:blipFill>
        <p:spPr>
          <a:xfrm>
            <a:off x="369802" y="4103967"/>
            <a:ext cx="3524931" cy="1038225"/>
          </a:xfrm>
          <a:prstGeom prst="rect">
            <a:avLst/>
          </a:prstGeom>
          <a:solidFill>
            <a:srgbClr val="CF2B3B"/>
          </a:solidFill>
        </p:spPr>
      </p:pic>
      <p:pic>
        <p:nvPicPr>
          <p:cNvPr id="13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23746"/>
          <a:stretch>
            <a:fillRect/>
          </a:stretch>
        </p:blipFill>
        <p:spPr bwMode="auto">
          <a:xfrm>
            <a:off x="619937" y="2971293"/>
            <a:ext cx="2788426" cy="7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4E0ACA7-F0DC-4B98-86F6-DC41BAD64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7070" y="1247653"/>
            <a:ext cx="5456143" cy="39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01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2"/>
          <p:cNvSpPr>
            <a:spLocks noChangeArrowheads="1"/>
          </p:cNvSpPr>
          <p:nvPr/>
        </p:nvSpPr>
        <p:spPr bwMode="auto">
          <a:xfrm>
            <a:off x="3010723" y="90468"/>
            <a:ext cx="82301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Après la 3ème 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fr-FR" altLang="fr-FR" sz="2400" b="1" dirty="0"/>
              <a:t>Voie</a:t>
            </a:r>
            <a:r>
              <a:rPr lang="fr-FR" altLang="fr-FR" sz="2400" b="1" dirty="0">
                <a:solidFill>
                  <a:srgbClr val="FFC000"/>
                </a:solidFill>
              </a:rPr>
              <a:t> </a:t>
            </a:r>
            <a:r>
              <a:rPr lang="fr-FR" altLang="fr-FR" b="1" dirty="0">
                <a:ln>
                  <a:solidFill>
                    <a:schemeClr val="tx1"/>
                  </a:solidFill>
                </a:ln>
                <a:solidFill>
                  <a:srgbClr val="33CCCC"/>
                </a:solidFill>
              </a:rPr>
              <a:t>professionnelle</a:t>
            </a:r>
            <a:r>
              <a:rPr lang="fr-FR" altLang="fr-FR" sz="2400" b="1" dirty="0">
                <a:solidFill>
                  <a:srgbClr val="FFC000"/>
                </a:solidFill>
              </a:rPr>
              <a:t> </a:t>
            </a:r>
            <a:r>
              <a:rPr lang="fr-FR" altLang="fr-FR" sz="2400" b="1" dirty="0"/>
              <a:t>ou voie</a:t>
            </a:r>
            <a:r>
              <a:rPr lang="fr-FR" altLang="fr-FR" sz="2400" b="1" dirty="0">
                <a:solidFill>
                  <a:srgbClr val="FFC000"/>
                </a:solidFill>
              </a:rPr>
              <a:t> </a:t>
            </a:r>
            <a:r>
              <a:rPr lang="fr-FR" altLang="fr-FR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générale et technologique </a:t>
            </a:r>
          </a:p>
        </p:txBody>
      </p:sp>
      <p:cxnSp>
        <p:nvCxnSpPr>
          <p:cNvPr id="6147" name="Connecteur droit 2"/>
          <p:cNvCxnSpPr>
            <a:cxnSpLocks noChangeShapeType="1"/>
          </p:cNvCxnSpPr>
          <p:nvPr/>
        </p:nvCxnSpPr>
        <p:spPr bwMode="auto">
          <a:xfrm>
            <a:off x="3217863" y="1044575"/>
            <a:ext cx="70881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8" name="Groupe 5"/>
          <p:cNvGrpSpPr>
            <a:grpSpLocks/>
          </p:cNvGrpSpPr>
          <p:nvPr/>
        </p:nvGrpSpPr>
        <p:grpSpPr bwMode="auto">
          <a:xfrm>
            <a:off x="1216025" y="1217613"/>
            <a:ext cx="9329738" cy="5546725"/>
            <a:chOff x="1216025" y="1217613"/>
            <a:chExt cx="9329738" cy="5546725"/>
          </a:xfrm>
        </p:grpSpPr>
        <p:grpSp>
          <p:nvGrpSpPr>
            <p:cNvPr id="6149" name="Groupe 1"/>
            <p:cNvGrpSpPr>
              <a:grpSpLocks/>
            </p:cNvGrpSpPr>
            <p:nvPr/>
          </p:nvGrpSpPr>
          <p:grpSpPr bwMode="auto">
            <a:xfrm>
              <a:off x="1216025" y="1217613"/>
              <a:ext cx="9329738" cy="5546725"/>
              <a:chOff x="1216025" y="1217613"/>
              <a:chExt cx="9329738" cy="5546725"/>
            </a:xfrm>
          </p:grpSpPr>
          <p:pic>
            <p:nvPicPr>
              <p:cNvPr id="6151" name="Image 1" descr="2018_formations_post_3eme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98" t="18893" r="3181" b="7234"/>
              <a:stretch>
                <a:fillRect/>
              </a:stretch>
            </p:blipFill>
            <p:spPr bwMode="auto">
              <a:xfrm>
                <a:off x="1216025" y="1217613"/>
                <a:ext cx="9329738" cy="554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2" name="ZoneTexte 2"/>
              <p:cNvSpPr txBox="1">
                <a:spLocks noChangeArrowheads="1"/>
              </p:cNvSpPr>
              <p:nvPr/>
            </p:nvSpPr>
            <p:spPr bwMode="auto">
              <a:xfrm>
                <a:off x="1216025" y="1217613"/>
                <a:ext cx="2200275" cy="123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  <p:cxnSp>
          <p:nvCxnSpPr>
            <p:cNvPr id="4" name="Connecteur droit avec flèche 3"/>
            <p:cNvCxnSpPr/>
            <p:nvPr/>
          </p:nvCxnSpPr>
          <p:spPr>
            <a:xfrm flipV="1">
              <a:off x="5715000" y="3251200"/>
              <a:ext cx="714375" cy="3175"/>
            </a:xfrm>
            <a:prstGeom prst="straightConnector1">
              <a:avLst/>
            </a:prstGeom>
            <a:ln w="44450">
              <a:solidFill>
                <a:srgbClr val="33CCC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426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011738" y="0"/>
            <a:ext cx="6438900" cy="1198563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fr-FR" altLang="fr-FR" sz="4000" dirty="0">
                <a:latin typeface="Arial" panose="020B0604020202020204" pitchFamily="34" charset="0"/>
                <a:ea typeface="+mn-ea"/>
                <a:cs typeface="+mn-cs"/>
              </a:rPr>
              <a:t>S’informer, prendre conseil</a:t>
            </a:r>
          </a:p>
        </p:txBody>
      </p:sp>
      <p:cxnSp>
        <p:nvCxnSpPr>
          <p:cNvPr id="21507" name="Connecteur droit 7"/>
          <p:cNvCxnSpPr>
            <a:cxnSpLocks noChangeShapeType="1"/>
          </p:cNvCxnSpPr>
          <p:nvPr/>
        </p:nvCxnSpPr>
        <p:spPr bwMode="auto">
          <a:xfrm>
            <a:off x="4667250" y="1019175"/>
            <a:ext cx="6667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Ellipse 2"/>
          <p:cNvSpPr/>
          <p:nvPr/>
        </p:nvSpPr>
        <p:spPr>
          <a:xfrm>
            <a:off x="2506663" y="1298575"/>
            <a:ext cx="4321175" cy="1839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Participer aux mini-stages</a:t>
            </a:r>
            <a:r>
              <a:rPr lang="fr-FR" dirty="0"/>
              <a:t> en Lycée professionnel et dans certaines sections technologiques</a:t>
            </a:r>
          </a:p>
        </p:txBody>
      </p:sp>
      <p:sp>
        <p:nvSpPr>
          <p:cNvPr id="4" name="Ellipse 3"/>
          <p:cNvSpPr/>
          <p:nvPr/>
        </p:nvSpPr>
        <p:spPr>
          <a:xfrm>
            <a:off x="7385050" y="1836738"/>
            <a:ext cx="4437063" cy="178593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Se déplacer aux Portes Ouvertes des Lycées et CFA</a:t>
            </a:r>
          </a:p>
          <a:p>
            <a:pPr algn="ctr">
              <a:defRPr/>
            </a:pPr>
            <a:r>
              <a:rPr lang="fr-FR" dirty="0"/>
              <a:t>Infos sur E-</a:t>
            </a:r>
            <a:r>
              <a:rPr lang="fr-FR" dirty="0" err="1"/>
              <a:t>Lyco</a:t>
            </a:r>
            <a:r>
              <a:rPr lang="fr-FR" dirty="0"/>
              <a:t>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0825" y="3475038"/>
            <a:ext cx="5127625" cy="3205162"/>
          </a:xfrm>
          <a:prstGeom prst="roundRect">
            <a:avLst/>
          </a:prstGeom>
          <a:solidFill>
            <a:srgbClr val="E5A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b="1" dirty="0">
                <a:solidFill>
                  <a:schemeClr val="tx1"/>
                </a:solidFill>
              </a:rPr>
              <a:t>Mme MICHELET</a:t>
            </a:r>
            <a:br>
              <a:rPr lang="fr-FR" altLang="fr-FR" b="1" dirty="0">
                <a:solidFill>
                  <a:schemeClr val="tx1"/>
                </a:solidFill>
              </a:rPr>
            </a:br>
            <a:r>
              <a:rPr lang="fr-FR" altLang="fr-FR" b="1" i="1" dirty="0">
                <a:solidFill>
                  <a:schemeClr val="tx1"/>
                </a:solidFill>
              </a:rPr>
              <a:t>Psychologue Education Nationale</a:t>
            </a:r>
            <a:endParaRPr lang="fr-FR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 </a:t>
            </a:r>
            <a:r>
              <a:rPr lang="fr-FR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Permanence au collège</a:t>
            </a:r>
          </a:p>
          <a:p>
            <a:pPr algn="ctr">
              <a:lnSpc>
                <a:spcPct val="150000"/>
              </a:lnSpc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lundi</a:t>
            </a:r>
          </a:p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Prise de rendez-vous auprès de la Vie Scolaire</a:t>
            </a: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 </a:t>
            </a:r>
            <a:r>
              <a:rPr lang="fr-FR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Permanence au CIO de Rezé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 rendez-vous</a:t>
            </a:r>
          </a:p>
          <a:p>
            <a:pPr algn="ctr">
              <a:lnSpc>
                <a:spcPct val="150000"/>
              </a:lnSpc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Mercredi matin</a:t>
            </a:r>
          </a:p>
          <a:p>
            <a:pPr algn="ctr">
              <a:lnSpc>
                <a:spcPct val="150000"/>
              </a:lnSpc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Ouvert pendant les vacances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503988" y="4181475"/>
            <a:ext cx="4830762" cy="21113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fr-FR" sz="2000" b="1" dirty="0">
                <a:solidFill>
                  <a:schemeClr val="tx1"/>
                </a:solidFill>
              </a:rPr>
              <a:t>Le Professeur Principal de votre enfant 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2000" b="1" dirty="0">
                <a:solidFill>
                  <a:schemeClr val="tx1"/>
                </a:solidFill>
              </a:rPr>
              <a:t>Mr </a:t>
            </a:r>
            <a:r>
              <a:rPr lang="fr-FR" sz="2000" b="1" dirty="0" err="1">
                <a:solidFill>
                  <a:schemeClr val="tx1"/>
                </a:solidFill>
              </a:rPr>
              <a:t>Dannequin</a:t>
            </a:r>
            <a:r>
              <a:rPr lang="fr-FR" sz="2000" b="1" dirty="0">
                <a:solidFill>
                  <a:schemeClr val="tx1"/>
                </a:solidFill>
              </a:rPr>
              <a:t>, Principal du collège,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2000" b="1" dirty="0">
                <a:solidFill>
                  <a:schemeClr val="tx1"/>
                </a:solidFill>
              </a:rPr>
              <a:t>Mr </a:t>
            </a:r>
            <a:r>
              <a:rPr lang="fr-FR" sz="2000" b="1" dirty="0" err="1">
                <a:solidFill>
                  <a:schemeClr val="tx1"/>
                </a:solidFill>
              </a:rPr>
              <a:t>Léandro</a:t>
            </a:r>
            <a:r>
              <a:rPr lang="fr-FR" sz="2000" b="1" dirty="0">
                <a:solidFill>
                  <a:schemeClr val="tx1"/>
                </a:solidFill>
              </a:rPr>
              <a:t>, Principal-adjoint.</a:t>
            </a:r>
          </a:p>
        </p:txBody>
      </p:sp>
      <p:pic>
        <p:nvPicPr>
          <p:cNvPr id="21512" name="Image 9" descr="C:\Users\doc\AppData\Local\Temp\CIO-Sud-Loi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020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3"/>
          <p:cNvSpPr>
            <a:spLocks noChangeArrowheads="1"/>
          </p:cNvSpPr>
          <p:nvPr/>
        </p:nvSpPr>
        <p:spPr bwMode="auto">
          <a:xfrm>
            <a:off x="1798638" y="652463"/>
            <a:ext cx="1624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>
                <a:cs typeface="Times New Roman" panose="02020603050405020304" pitchFamily="18" charset="0"/>
              </a:rPr>
              <a:t>2 Avenue Victor Fortun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>
                <a:cs typeface="Times New Roman" panose="02020603050405020304" pitchFamily="18" charset="0"/>
              </a:rPr>
              <a:t>44400 REZE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>
                <a:cs typeface="Times New Roman" panose="02020603050405020304" pitchFamily="18" charset="0"/>
              </a:rPr>
              <a:t>02.40.13.11.00</a:t>
            </a: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243241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100513" y="-477838"/>
            <a:ext cx="7451725" cy="14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000" dirty="0"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La voie professionnelle</a:t>
            </a:r>
          </a:p>
        </p:txBody>
      </p:sp>
      <p:cxnSp>
        <p:nvCxnSpPr>
          <p:cNvPr id="9219" name="Connecteur droit 3"/>
          <p:cNvCxnSpPr>
            <a:cxnSpLocks noChangeShapeType="1"/>
          </p:cNvCxnSpPr>
          <p:nvPr/>
        </p:nvCxnSpPr>
        <p:spPr bwMode="auto">
          <a:xfrm>
            <a:off x="5953125" y="969963"/>
            <a:ext cx="55991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20" name="Groupe 1"/>
          <p:cNvGrpSpPr>
            <a:grpSpLocks/>
          </p:cNvGrpSpPr>
          <p:nvPr/>
        </p:nvGrpSpPr>
        <p:grpSpPr bwMode="auto">
          <a:xfrm>
            <a:off x="3317875" y="1855788"/>
            <a:ext cx="5610225" cy="4575175"/>
            <a:chOff x="3317875" y="1855788"/>
            <a:chExt cx="5610225" cy="4575175"/>
          </a:xfrm>
        </p:grpSpPr>
        <p:pic>
          <p:nvPicPr>
            <p:cNvPr id="9225" name="Image 15" descr="2018_formations_post_3e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9" t="19083" r="48215" b="16124"/>
            <a:stretch>
              <a:fillRect/>
            </a:stretch>
          </p:blipFill>
          <p:spPr bwMode="auto">
            <a:xfrm>
              <a:off x="3317875" y="1871663"/>
              <a:ext cx="5610225" cy="455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ZoneTexte 16"/>
            <p:cNvSpPr txBox="1">
              <a:spLocks noChangeArrowheads="1"/>
            </p:cNvSpPr>
            <p:nvPr/>
          </p:nvSpPr>
          <p:spPr bwMode="auto">
            <a:xfrm>
              <a:off x="3317875" y="1855788"/>
              <a:ext cx="2635250" cy="1116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fr-FR" altLang="fr-FR" sz="1800"/>
            </a:p>
          </p:txBody>
        </p:sp>
      </p:grpSp>
      <p:sp>
        <p:nvSpPr>
          <p:cNvPr id="4" name="Rectangle avec flèche vers la gauche 3"/>
          <p:cNvSpPr/>
          <p:nvPr/>
        </p:nvSpPr>
        <p:spPr>
          <a:xfrm>
            <a:off x="9056688" y="3338513"/>
            <a:ext cx="2974975" cy="1524000"/>
          </a:xfrm>
          <a:prstGeom prst="leftArrowCallout">
            <a:avLst>
              <a:gd name="adj1" fmla="val 17131"/>
              <a:gd name="adj2" fmla="val 16476"/>
              <a:gd name="adj3" fmla="val 26967"/>
              <a:gd name="adj4" fmla="val 66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 80 spécialités</a:t>
            </a:r>
          </a:p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et 18 familles de métiers</a:t>
            </a:r>
          </a:p>
        </p:txBody>
      </p:sp>
      <p:sp>
        <p:nvSpPr>
          <p:cNvPr id="5" name="Rectangle avec flèche vers la droite 4"/>
          <p:cNvSpPr/>
          <p:nvPr/>
        </p:nvSpPr>
        <p:spPr>
          <a:xfrm>
            <a:off x="595313" y="3584575"/>
            <a:ext cx="2292350" cy="1277938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 200 spécialités</a:t>
            </a:r>
          </a:p>
        </p:txBody>
      </p:sp>
      <p:sp>
        <p:nvSpPr>
          <p:cNvPr id="9223" name="Text Box 44"/>
          <p:cNvSpPr txBox="1">
            <a:spLocks noChangeArrowheads="1"/>
          </p:cNvSpPr>
          <p:nvPr/>
        </p:nvSpPr>
        <p:spPr bwMode="auto">
          <a:xfrm>
            <a:off x="4217988" y="1433513"/>
            <a:ext cx="835025" cy="390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726" tIns="41363" rIns="82726" bIns="41363">
            <a:spAutoFit/>
          </a:bodyPr>
          <a:lstStyle>
            <a:lvl1pPr defTabSz="10588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58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58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58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58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altLang="fr-FR" sz="2000" b="1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2 ans</a:t>
            </a:r>
          </a:p>
        </p:txBody>
      </p:sp>
      <p:sp>
        <p:nvSpPr>
          <p:cNvPr id="9224" name="Text Box 44"/>
          <p:cNvSpPr txBox="1">
            <a:spLocks noChangeArrowheads="1"/>
          </p:cNvSpPr>
          <p:nvPr/>
        </p:nvSpPr>
        <p:spPr bwMode="auto">
          <a:xfrm>
            <a:off x="7205663" y="1403350"/>
            <a:ext cx="831850" cy="390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726" tIns="41363" rIns="82726" bIns="41363">
            <a:spAutoFit/>
          </a:bodyPr>
          <a:lstStyle>
            <a:lvl1pPr defTabSz="10588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58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58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58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58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altLang="fr-FR" sz="2000" b="1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3 ans</a:t>
            </a:r>
          </a:p>
        </p:txBody>
      </p:sp>
      <p:sp>
        <p:nvSpPr>
          <p:cNvPr id="11" name="Parchemin horizontal 10"/>
          <p:cNvSpPr/>
          <p:nvPr/>
        </p:nvSpPr>
        <p:spPr>
          <a:xfrm>
            <a:off x="311898" y="127654"/>
            <a:ext cx="1019362" cy="665722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333627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">
            <a:extLst>
              <a:ext uri="{FF2B5EF4-FFF2-40B4-BE49-F238E27FC236}">
                <a16:creationId xmlns:a16="http://schemas.microsoft.com/office/drawing/2014/main" id="{4ABDFA9F-1B71-435A-9813-D604251A2BD9}"/>
              </a:ext>
            </a:extLst>
          </p:cNvPr>
          <p:cNvSpPr/>
          <p:nvPr/>
        </p:nvSpPr>
        <p:spPr>
          <a:xfrm>
            <a:off x="726838" y="836282"/>
            <a:ext cx="3678119" cy="18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083B7371-3DBF-4107-9A71-900BB42AE410}"/>
              </a:ext>
            </a:extLst>
          </p:cNvPr>
          <p:cNvSpPr/>
          <p:nvPr/>
        </p:nvSpPr>
        <p:spPr>
          <a:xfrm>
            <a:off x="866878" y="66595"/>
            <a:ext cx="3477600" cy="5814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Bac pro en 3 ans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D19E8CD6-C354-4149-8692-40909C62E61C}"/>
              </a:ext>
            </a:extLst>
          </p:cNvPr>
          <p:cNvSpPr/>
          <p:nvPr/>
        </p:nvSpPr>
        <p:spPr>
          <a:xfrm>
            <a:off x="658797" y="1000079"/>
            <a:ext cx="3891960" cy="147707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Environ 15 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Enseignement professionnel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et technologique</a:t>
            </a: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E0B79EF6-D2F7-45DE-9C3E-57FEF87C0DCD}"/>
              </a:ext>
            </a:extLst>
          </p:cNvPr>
          <p:cNvSpPr/>
          <p:nvPr/>
        </p:nvSpPr>
        <p:spPr>
          <a:xfrm>
            <a:off x="250920" y="2714762"/>
            <a:ext cx="4629963" cy="228204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Environ 12h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Enseignements généraux: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ea typeface="DejaVu Sans" pitchFamily="2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Français, Hist-géo, Maths,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LV1, Arts Appliqués, EPS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LV2 pour les bacs tertiaires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Physique-Chimie pour les bacs industriels</a:t>
            </a:r>
          </a:p>
        </p:txBody>
      </p:sp>
      <p:sp>
        <p:nvSpPr>
          <p:cNvPr id="6" name="CustomShape 5">
            <a:extLst>
              <a:ext uri="{FF2B5EF4-FFF2-40B4-BE49-F238E27FC236}">
                <a16:creationId xmlns:a16="http://schemas.microsoft.com/office/drawing/2014/main" id="{F7C0685F-84B1-4A88-B5ED-41645DB9737C}"/>
              </a:ext>
            </a:extLst>
          </p:cNvPr>
          <p:cNvSpPr/>
          <p:nvPr/>
        </p:nvSpPr>
        <p:spPr>
          <a:xfrm>
            <a:off x="4235756" y="5418002"/>
            <a:ext cx="3566516" cy="102635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Période de formation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en milieu professionnel</a:t>
            </a: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F7269D01-485E-40A8-974D-E86C1793BB27}"/>
              </a:ext>
            </a:extLst>
          </p:cNvPr>
          <p:cNvSpPr/>
          <p:nvPr/>
        </p:nvSpPr>
        <p:spPr>
          <a:xfrm>
            <a:off x="866878" y="5197321"/>
            <a:ext cx="2599556" cy="1472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ea typeface="DejaVu Sans" pitchFamily="2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18 à 22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semaines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Sur les trois ans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ea typeface="DejaVu Sans" pitchFamily="2"/>
              <a:cs typeface="Arial" panose="020B0604020202020204" pitchFamily="34" charset="0"/>
            </a:endParaRPr>
          </a:p>
        </p:txBody>
      </p:sp>
      <p:sp>
        <p:nvSpPr>
          <p:cNvPr id="8" name="CustomShape 7">
            <a:extLst>
              <a:ext uri="{FF2B5EF4-FFF2-40B4-BE49-F238E27FC236}">
                <a16:creationId xmlns:a16="http://schemas.microsoft.com/office/drawing/2014/main" id="{1255E61F-B148-4BD7-930F-0169ACAF338E}"/>
              </a:ext>
            </a:extLst>
          </p:cNvPr>
          <p:cNvSpPr/>
          <p:nvPr/>
        </p:nvSpPr>
        <p:spPr>
          <a:xfrm>
            <a:off x="7790623" y="90717"/>
            <a:ext cx="2836075" cy="5814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CAP en 2 ans</a:t>
            </a: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AD1C005F-BA21-4D75-8E72-FED4FC11AEF0}"/>
              </a:ext>
            </a:extLst>
          </p:cNvPr>
          <p:cNvSpPr/>
          <p:nvPr/>
        </p:nvSpPr>
        <p:spPr>
          <a:xfrm>
            <a:off x="8290800" y="5194797"/>
            <a:ext cx="2761561" cy="1472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ea typeface="DejaVu Sans" pitchFamily="2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12 à 14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Semaines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sur les deux ans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ea typeface="DejaVu Sans" pitchFamily="2"/>
              <a:cs typeface="Arial" panose="020B0604020202020204" pitchFamily="34" charset="0"/>
            </a:endParaRPr>
          </a:p>
        </p:txBody>
      </p:sp>
      <p:sp>
        <p:nvSpPr>
          <p:cNvPr id="10" name="CustomShape 9">
            <a:extLst>
              <a:ext uri="{FF2B5EF4-FFF2-40B4-BE49-F238E27FC236}">
                <a16:creationId xmlns:a16="http://schemas.microsoft.com/office/drawing/2014/main" id="{803AB2C7-D1DA-4109-A4DD-948905BD2814}"/>
              </a:ext>
            </a:extLst>
          </p:cNvPr>
          <p:cNvSpPr/>
          <p:nvPr/>
        </p:nvSpPr>
        <p:spPr>
          <a:xfrm>
            <a:off x="7296838" y="1146959"/>
            <a:ext cx="4353842" cy="118368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Environ 19h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rPr>
              <a:t>Enseignement professionnel</a:t>
            </a:r>
          </a:p>
        </p:txBody>
      </p:sp>
      <p:sp>
        <p:nvSpPr>
          <p:cNvPr id="11" name="CustomShape 10">
            <a:extLst>
              <a:ext uri="{FF2B5EF4-FFF2-40B4-BE49-F238E27FC236}">
                <a16:creationId xmlns:a16="http://schemas.microsoft.com/office/drawing/2014/main" id="{479017BA-692F-4660-A213-E7C991AEFDBA}"/>
              </a:ext>
            </a:extLst>
          </p:cNvPr>
          <p:cNvSpPr/>
          <p:nvPr/>
        </p:nvSpPr>
        <p:spPr>
          <a:xfrm>
            <a:off x="7800115" y="2942283"/>
            <a:ext cx="3329997" cy="174888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Environ 8h30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Enseignements généraux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ea typeface="DejaVu Sans" pitchFamily="2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Français, Hist-géo, Maths,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Lucida Sans Unicode" pitchFamily="2"/>
                <a:cs typeface="Arial" panose="020B0604020202020204" pitchFamily="34" charset="0"/>
              </a:rPr>
              <a:t>LV1, Arts Appliqués, EPS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3A9A67EA-1713-40A9-9597-D989ACBCA65B}"/>
              </a:ext>
            </a:extLst>
          </p:cNvPr>
          <p:cNvSpPr/>
          <p:nvPr/>
        </p:nvSpPr>
        <p:spPr>
          <a:xfrm>
            <a:off x="7442497" y="798481"/>
            <a:ext cx="3679920" cy="14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EA38905-CFF9-4B26-9DA5-01E1F1D98A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8079" y="551520"/>
            <a:ext cx="10771915" cy="56404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4196AD0F-4EEA-432A-886F-A6AC07106D5F}"/>
              </a:ext>
            </a:extLst>
          </p:cNvPr>
          <p:cNvSpPr/>
          <p:nvPr/>
        </p:nvSpPr>
        <p:spPr>
          <a:xfrm>
            <a:off x="2001959" y="-135002"/>
            <a:ext cx="8568723" cy="9089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DejaVu Sans" pitchFamily="2"/>
              </a:rPr>
              <a:t>Statut scolaire ou apprentissage ?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4A140560-C28C-4F4E-93E0-85FFF9D09E75}"/>
              </a:ext>
            </a:extLst>
          </p:cNvPr>
          <p:cNvSpPr/>
          <p:nvPr/>
        </p:nvSpPr>
        <p:spPr>
          <a:xfrm>
            <a:off x="914400" y="1438195"/>
            <a:ext cx="4314239" cy="37411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CB38"/>
              </a:buClr>
              <a:buSzPct val="70000"/>
              <a:buFont typeface="Wingdings"/>
              <a:buChar char="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Statut scolaire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57241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 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au Lycée professionnel:</a:t>
            </a:r>
          </a:p>
          <a:p>
            <a:pPr marL="45720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57241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2/3 d’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enseignements théoriques et pratiques</a:t>
            </a:r>
          </a:p>
          <a:p>
            <a:pPr marL="45720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57241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1/3 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Stages en entreprises</a:t>
            </a:r>
            <a:b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</a:b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FEB3C1B1-C93F-4141-BD25-01BDA5222B1F}"/>
              </a:ext>
            </a:extLst>
          </p:cNvPr>
          <p:cNvSpPr/>
          <p:nvPr/>
        </p:nvSpPr>
        <p:spPr>
          <a:xfrm>
            <a:off x="6856198" y="5140080"/>
            <a:ext cx="3094923" cy="8254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38157" cap="flat">
            <a:solidFill>
              <a:srgbClr val="FF3300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Lucida Sans Unicode" pitchFamily="2"/>
                <a:cs typeface="DejaVu Sans" pitchFamily="2"/>
              </a:rPr>
              <a:t>Contrat de travail &amp;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Lucida Sans Unicode" pitchFamily="2"/>
                <a:cs typeface="DejaVu Sans" pitchFamily="2"/>
              </a:rPr>
              <a:t>Entreprise employeur</a:t>
            </a: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816A18A6-EAA8-4811-ACF6-4C675B6FAF01}"/>
              </a:ext>
            </a:extLst>
          </p:cNvPr>
          <p:cNvSpPr/>
          <p:nvPr/>
        </p:nvSpPr>
        <p:spPr>
          <a:xfrm>
            <a:off x="1751039" y="6165716"/>
            <a:ext cx="8736835" cy="4659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 cap="flat">
            <a:solidFill>
              <a:srgbClr val="FFFFCC"/>
            </a:solidFill>
            <a:prstDash val="solid"/>
            <a:miter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18"/>
                <a:ea typeface="Lucida Sans Unicode" pitchFamily="2"/>
                <a:cs typeface="DejaVu Sans" pitchFamily="2"/>
              </a:rPr>
              <a:t>CAP, Bac Pro, Brevets Pro, BTS, Diplômes d’ingénieur…</a:t>
            </a:r>
          </a:p>
        </p:txBody>
      </p:sp>
      <p:sp>
        <p:nvSpPr>
          <p:cNvPr id="6" name="CustomShape 5">
            <a:extLst>
              <a:ext uri="{FF2B5EF4-FFF2-40B4-BE49-F238E27FC236}">
                <a16:creationId xmlns:a16="http://schemas.microsoft.com/office/drawing/2014/main" id="{A27F286A-2521-4677-B564-B8EFB8DF153A}"/>
              </a:ext>
            </a:extLst>
          </p:cNvPr>
          <p:cNvSpPr/>
          <p:nvPr/>
        </p:nvSpPr>
        <p:spPr>
          <a:xfrm>
            <a:off x="1571762" y="5192283"/>
            <a:ext cx="2304361" cy="8254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38157" cap="flat">
            <a:solidFill>
              <a:srgbClr val="FF3300"/>
            </a:solidFill>
            <a:prstDash val="solid"/>
            <a:miter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Lucida Sans Unicode" pitchFamily="2"/>
                <a:cs typeface="DejaVu Sans" pitchFamily="2"/>
              </a:rPr>
              <a:t>Convention de stage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23FC3D04-D10B-4CA9-BE46-308FA94C186A}"/>
              </a:ext>
            </a:extLst>
          </p:cNvPr>
          <p:cNvSpPr/>
          <p:nvPr/>
        </p:nvSpPr>
        <p:spPr>
          <a:xfrm>
            <a:off x="3071524" y="922318"/>
            <a:ext cx="741708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 cap="flat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CustomShape 7">
            <a:extLst>
              <a:ext uri="{FF2B5EF4-FFF2-40B4-BE49-F238E27FC236}">
                <a16:creationId xmlns:a16="http://schemas.microsoft.com/office/drawing/2014/main" id="{1906106B-579A-4D27-88C2-8EC3F6B0A8F4}"/>
              </a:ext>
            </a:extLst>
          </p:cNvPr>
          <p:cNvSpPr/>
          <p:nvPr/>
        </p:nvSpPr>
        <p:spPr>
          <a:xfrm>
            <a:off x="6816595" y="1438195"/>
            <a:ext cx="3671279" cy="41140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5640B"/>
              </a:buClr>
              <a:buSzPct val="70000"/>
              <a:buFont typeface="Wingdings"/>
              <a:buChar char="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Statut d’apprenti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	  au C.F.A.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1/3 d’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enseignements théoriques et pratiques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2/3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DejaVu Sans" pitchFamily="2"/>
                <a:cs typeface="DejaVu Sans" pitchFamily="2"/>
              </a:rPr>
              <a:t> travail en entreprise 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2032000" y="2132013"/>
            <a:ext cx="825182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i="1" dirty="0">
                <a:solidFill>
                  <a:srgbClr val="FF0000"/>
                </a:solidFill>
              </a:rPr>
              <a:t>ATTENTION 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8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i="1" dirty="0"/>
              <a:t>Constitution d’un dossier au mois d’avril 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/>
              <a:t>-2</a:t>
            </a:r>
            <a:r>
              <a:rPr lang="fr-FR" altLang="fr-FR" sz="2000" baseline="30000" dirty="0"/>
              <a:t>nde</a:t>
            </a:r>
            <a:r>
              <a:rPr lang="fr-FR" altLang="fr-FR" sz="2000" dirty="0"/>
              <a:t> pro Métiers de l’aéronautique vers le bac pro Aéronautique option avionique ou aviation générale.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/>
              <a:t>-2</a:t>
            </a:r>
            <a:r>
              <a:rPr lang="fr-FR" altLang="fr-FR" sz="2000" baseline="30000" dirty="0"/>
              <a:t>nde</a:t>
            </a:r>
            <a:r>
              <a:rPr lang="fr-FR" altLang="fr-FR" sz="2000" dirty="0"/>
              <a:t>  pro Métiers de la sécurité (Lycées publics et privés).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/>
              <a:t>-2</a:t>
            </a:r>
            <a:r>
              <a:rPr lang="fr-FR" altLang="fr-FR" sz="2000" baseline="30000" dirty="0"/>
              <a:t>nde</a:t>
            </a:r>
            <a:r>
              <a:rPr lang="fr-FR" altLang="fr-FR" sz="2000" dirty="0"/>
              <a:t>  pro Conduite et gestion de l’entreprise hippique (Lycée agricole de Laval)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FR" altLang="fr-FR" sz="2000" dirty="0"/>
              <a:t>-2</a:t>
            </a:r>
            <a:r>
              <a:rPr lang="fr-FR" altLang="fr-FR" sz="2000" baseline="30000" dirty="0"/>
              <a:t>nde</a:t>
            </a:r>
            <a:r>
              <a:rPr lang="fr-FR" altLang="fr-FR" sz="2000" dirty="0"/>
              <a:t> pro Métiers de la mer vers les 3 spécialités maritimes.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FR" altLang="fr-FR" sz="2000" dirty="0"/>
              <a:t>-2</a:t>
            </a:r>
            <a:r>
              <a:rPr lang="fr-FR" altLang="fr-FR" sz="2000" baseline="30000" dirty="0"/>
              <a:t>nde</a:t>
            </a:r>
            <a:r>
              <a:rPr lang="fr-FR" altLang="fr-FR" sz="2000" dirty="0"/>
              <a:t> pro Technicien en prothèse dentaire.</a:t>
            </a:r>
          </a:p>
        </p:txBody>
      </p:sp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3181350" y="348500"/>
            <a:ext cx="85693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600" dirty="0">
                <a:latin typeface="Arial" panose="020B0604020202020204" pitchFamily="34" charset="0"/>
                <a:cs typeface="Lucida Sans Unicode" panose="020B0602030504020204" pitchFamily="34" charset="0"/>
              </a:rPr>
              <a:t>Démarches spécifiques :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600" dirty="0">
                <a:latin typeface="Arial" panose="020B0604020202020204" pitchFamily="34" charset="0"/>
                <a:cs typeface="Lucida Sans Unicode" panose="020B0602030504020204" pitchFamily="34" charset="0"/>
              </a:rPr>
              <a:t>Quelques Bac pro</a:t>
            </a:r>
          </a:p>
        </p:txBody>
      </p:sp>
      <p:cxnSp>
        <p:nvCxnSpPr>
          <p:cNvPr id="28678" name="Connecteur droit 2"/>
          <p:cNvCxnSpPr>
            <a:cxnSpLocks noChangeShapeType="1"/>
          </p:cNvCxnSpPr>
          <p:nvPr/>
        </p:nvCxnSpPr>
        <p:spPr bwMode="auto">
          <a:xfrm>
            <a:off x="4333875" y="1311275"/>
            <a:ext cx="741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Espace réservé du numéro de diapositive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EAB321-2BBA-4EB2-8580-C2C0AE1AFDF9}" type="slidenum">
              <a:rPr lang="fr-FR" altLang="fr-FR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4A94525E-0A41-41F9-9136-955F0DF1E42E}"/>
              </a:ext>
            </a:extLst>
          </p:cNvPr>
          <p:cNvSpPr/>
          <p:nvPr/>
        </p:nvSpPr>
        <p:spPr>
          <a:xfrm>
            <a:off x="4140000" y="150839"/>
            <a:ext cx="4353842" cy="7034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La 2nde GT</a:t>
            </a:r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D6456D2E-E334-4153-B262-8CF93BC2E0E4}"/>
              </a:ext>
            </a:extLst>
          </p:cNvPr>
          <p:cNvSpPr/>
          <p:nvPr/>
        </p:nvSpPr>
        <p:spPr>
          <a:xfrm>
            <a:off x="342717" y="2966395"/>
            <a:ext cx="11043720" cy="285588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9363" cap="flat">
            <a:solidFill>
              <a:srgbClr val="FF3399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De 1,5 h à 6h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sng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2 enseignements optionnels au maximum  </a:t>
            </a: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à choisir parmi l’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offre</a:t>
            </a: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 du lycée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1 EO général </a:t>
            </a: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au choix parmi 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langues et cultures de l'Antiquité : latin ou grec, LVC  étrangère ou régionale , langue des signes française,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arts (arts plastiques, cinéma-audiovisuel, histoire des arts, danse, musique ou théâtre), arts du cirque,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éducation physique et sportive (EPS).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 Rounded MT Bold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1EO technologique </a:t>
            </a: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au choix parmi  </a:t>
            </a: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management et gestion, santé et social , biotechnologies, sciences et laboratoire, sciences de l’ingénieur,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création et innovation technologiques, création et culture-design, culture et pratique de la danse, de la musique ou du théâtre.</a:t>
            </a: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A5AC975B-563B-4BD4-942B-1AEC71F3172E}"/>
              </a:ext>
            </a:extLst>
          </p:cNvPr>
          <p:cNvSpPr/>
          <p:nvPr/>
        </p:nvSpPr>
        <p:spPr>
          <a:xfrm>
            <a:off x="342717" y="860761"/>
            <a:ext cx="11043720" cy="197136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9363" cap="flat">
            <a:solidFill>
              <a:srgbClr val="FF3399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Environ 26,5 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sng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Socle de Culture Commune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:  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Lucida Sans Unicode" pitchFamily="2"/>
                <a:cs typeface="DejaVu Sans" pitchFamily="2"/>
              </a:rPr>
              <a:t>Français, Histoire-géographie, EMC (Enseignement moral et civique)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Lucida Sans Unicode" pitchFamily="2"/>
                <a:cs typeface="DejaVu Sans" pitchFamily="2"/>
              </a:rPr>
              <a:t>Langues vivantes étrangères ou régionales (LVA et LVB),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Lucida Sans Unicode" pitchFamily="2"/>
                <a:cs typeface="DejaVu Sans" pitchFamily="2"/>
              </a:rPr>
              <a:t>Mathématiques, Physique-chimie, Sciences de la vie et de la Terre (SVT),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Lucida Sans Unicode" pitchFamily="2"/>
                <a:cs typeface="DejaVu Sans" pitchFamily="2"/>
              </a:rPr>
              <a:t>EPS (Éducation physique et sportive), </a:t>
            </a:r>
            <a:r>
              <a:rPr lang="fr-FR" sz="1600" b="0" i="1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Lucida Sans Unicode" pitchFamily="2"/>
                <a:cs typeface="DejaVu Sans" pitchFamily="2"/>
              </a:rPr>
              <a:t>Sciences économiques et sociales, Sciences numériques et technologie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 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320DA2C2-660B-4059-98F9-370177C95FD4}"/>
              </a:ext>
            </a:extLst>
          </p:cNvPr>
          <p:cNvSpPr/>
          <p:nvPr/>
        </p:nvSpPr>
        <p:spPr>
          <a:xfrm>
            <a:off x="343082" y="5969879"/>
            <a:ext cx="11043720" cy="7344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9363" cap="flat">
            <a:solidFill>
              <a:srgbClr val="FF3399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Selon les besoins des élèves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sng" strike="noStrike" kern="1200" cap="none" spc="0" baseline="0">
                <a:solidFill>
                  <a:srgbClr val="000000"/>
                </a:solidFill>
                <a:uFillTx/>
                <a:latin typeface="Arial Rounded MT Bold" pitchFamily="18"/>
                <a:ea typeface="DejaVu Sans" pitchFamily="2"/>
                <a:cs typeface="DejaVu Sans" pitchFamily="2"/>
              </a:rPr>
              <a:t>Accompagnement personnalisé</a:t>
            </a: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25E8B775-0D0D-42D6-9011-F43C6A0D0335}"/>
              </a:ext>
            </a:extLst>
          </p:cNvPr>
          <p:cNvSpPr/>
          <p:nvPr/>
        </p:nvSpPr>
        <p:spPr>
          <a:xfrm>
            <a:off x="573840" y="60121"/>
            <a:ext cx="4071603" cy="8002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4CFDB38-34C1-4DB4-9757-2293149B80E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75959"/>
            <a:ext cx="1316882" cy="18759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57B3B235-9EF9-4BDA-AE0F-E65C94EF9AD9}"/>
              </a:ext>
            </a:extLst>
          </p:cNvPr>
          <p:cNvSpPr/>
          <p:nvPr/>
        </p:nvSpPr>
        <p:spPr>
          <a:xfrm>
            <a:off x="2603516" y="133923"/>
            <a:ext cx="6551282" cy="639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DejaVu Sans" pitchFamily="2"/>
              </a:rPr>
              <a:t>Enseignements optionnels</a:t>
            </a: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92055420-013D-4E75-B7A1-5D9FC1B3C2D7}"/>
              </a:ext>
            </a:extLst>
          </p:cNvPr>
          <p:cNvSpPr/>
          <p:nvPr/>
        </p:nvSpPr>
        <p:spPr>
          <a:xfrm>
            <a:off x="2127241" y="1459803"/>
            <a:ext cx="7359118" cy="47829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Choix des options : à l’inscription en lycée. Chaque lycée ne propose pas toutes les options.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Même si le lycée propose l’enseignement optionnel, celui-ci n’ouvrira qu’en fonction du  du nombre d’élèves qui le demande.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rPr>
              <a:t>Il est aussi possible qu’une sélection soit faite entre les dossiers s’il y a trop de demandes.</a:t>
            </a:r>
          </a:p>
        </p:txBody>
      </p:sp>
      <p:pic>
        <p:nvPicPr>
          <p:cNvPr id="4" name="Image 8">
            <a:extLst>
              <a:ext uri="{FF2B5EF4-FFF2-40B4-BE49-F238E27FC236}">
                <a16:creationId xmlns:a16="http://schemas.microsoft.com/office/drawing/2014/main" id="{F5AFECD7-F37D-4B6C-83A4-C277B20540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770344" y="5121540"/>
            <a:ext cx="2188442" cy="11106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7580BC5A-8020-40A1-87E4-59B716D7B17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1800" y="1801797"/>
            <a:ext cx="1569960" cy="10457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1">
            <a:extLst>
              <a:ext uri="{FF2B5EF4-FFF2-40B4-BE49-F238E27FC236}">
                <a16:creationId xmlns:a16="http://schemas.microsoft.com/office/drawing/2014/main" id="{904D49B7-A2F8-4D57-BFC2-8EA31756437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151196" y="2146316"/>
            <a:ext cx="1024201" cy="9219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9">
            <a:extLst>
              <a:ext uri="{FF2B5EF4-FFF2-40B4-BE49-F238E27FC236}">
                <a16:creationId xmlns:a16="http://schemas.microsoft.com/office/drawing/2014/main" id="{6AFBE261-7FBA-4891-843C-73BBB3EA704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81637" y="4779001"/>
            <a:ext cx="1050481" cy="897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Line 2">
            <a:extLst>
              <a:ext uri="{FF2B5EF4-FFF2-40B4-BE49-F238E27FC236}">
                <a16:creationId xmlns:a16="http://schemas.microsoft.com/office/drawing/2014/main" id="{2B45E4E3-92FC-49F0-9621-A8AECAF0C717}"/>
              </a:ext>
            </a:extLst>
          </p:cNvPr>
          <p:cNvSpPr/>
          <p:nvPr/>
        </p:nvSpPr>
        <p:spPr>
          <a:xfrm>
            <a:off x="2328839" y="839519"/>
            <a:ext cx="710063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437" cap="flat">
            <a:solidFill>
              <a:srgbClr val="0070C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1151</Words>
  <Application>Microsoft Office PowerPoint</Application>
  <PresentationFormat>Grand écran</PresentationFormat>
  <Paragraphs>230</Paragraphs>
  <Slides>20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9" baseType="lpstr">
      <vt:lpstr>Microsoft YaHei</vt:lpstr>
      <vt:lpstr>Arial</vt:lpstr>
      <vt:lpstr>Arial Italic</vt:lpstr>
      <vt:lpstr>Arial Rounded MT Bold</vt:lpstr>
      <vt:lpstr>Arial Unicode MS</vt:lpstr>
      <vt:lpstr>Calibri</vt:lpstr>
      <vt:lpstr>Calibri Light</vt:lpstr>
      <vt:lpstr>Century Gothic</vt:lpstr>
      <vt:lpstr>DejaVu Sans</vt:lpstr>
      <vt:lpstr>Impact</vt:lpstr>
      <vt:lpstr>Lucida Sans Unicode</vt:lpstr>
      <vt:lpstr>Mangal</vt:lpstr>
      <vt:lpstr>Roboto</vt:lpstr>
      <vt:lpstr>Tahoma</vt:lpstr>
      <vt:lpstr>Times New Roman</vt:lpstr>
      <vt:lpstr>Trebuchet MS</vt:lpstr>
      <vt:lpstr>Verdana</vt:lpstr>
      <vt:lpstr>Wingdings</vt:lpstr>
      <vt:lpstr>Thème Office</vt:lpstr>
      <vt:lpstr>Réunion d’information  des parents d’élèves de 3ème   Collège BELLESTRE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Procédures d’Orientation – Affectation – Inscription :  Sur le portail Scolarité services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S’informer, prendre conseil</vt:lpstr>
    </vt:vector>
  </TitlesOfParts>
  <Company>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cop06</dc:creator>
  <cp:lastModifiedBy>cop19</cp:lastModifiedBy>
  <cp:revision>116</cp:revision>
  <dcterms:created xsi:type="dcterms:W3CDTF">2017-11-02T12:47:56Z</dcterms:created>
  <dcterms:modified xsi:type="dcterms:W3CDTF">2023-01-17T11:05:52Z</dcterms:modified>
</cp:coreProperties>
</file>